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3"/>
  </p:notesMasterIdLst>
  <p:sldIdLst>
    <p:sldId id="290" r:id="rId2"/>
    <p:sldId id="257" r:id="rId3"/>
    <p:sldId id="259" r:id="rId4"/>
    <p:sldId id="291" r:id="rId5"/>
    <p:sldId id="258" r:id="rId6"/>
    <p:sldId id="261" r:id="rId7"/>
    <p:sldId id="262" r:id="rId8"/>
    <p:sldId id="293" r:id="rId9"/>
    <p:sldId id="294" r:id="rId10"/>
    <p:sldId id="267" r:id="rId11"/>
    <p:sldId id="295" r:id="rId12"/>
    <p:sldId id="282" r:id="rId13"/>
    <p:sldId id="296" r:id="rId14"/>
    <p:sldId id="270" r:id="rId15"/>
    <p:sldId id="274" r:id="rId16"/>
    <p:sldId id="292" r:id="rId17"/>
    <p:sldId id="276" r:id="rId18"/>
    <p:sldId id="298" r:id="rId19"/>
    <p:sldId id="299" r:id="rId20"/>
    <p:sldId id="289" r:id="rId21"/>
    <p:sldId id="29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FE686-B73A-473D-A227-03851112135B}"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2289E-0B94-4858-A27D-0E0F146240D8}" type="slidenum">
              <a:rPr lang="en-US" smtClean="0"/>
              <a:t>‹#›</a:t>
            </a:fld>
            <a:endParaRPr lang="en-US"/>
          </a:p>
        </p:txBody>
      </p:sp>
    </p:spTree>
    <p:extLst>
      <p:ext uri="{BB962C8B-B14F-4D97-AF65-F5344CB8AC3E}">
        <p14:creationId xmlns:p14="http://schemas.microsoft.com/office/powerpoint/2010/main" val="275572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188D22C-AD22-45A0-AF15-673DCCFB4550}"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B4712E-9A45-4C89-AA45-20D984D349D9}" type="slidenum">
              <a:rPr lang="en-US" smtClean="0"/>
              <a:pPr>
                <a:defRPr/>
              </a:pPr>
              <a:t>‹#›</a:t>
            </a:fld>
            <a:endParaRPr lang="en-US"/>
          </a:p>
        </p:txBody>
      </p:sp>
    </p:spTree>
    <p:extLst>
      <p:ext uri="{BB962C8B-B14F-4D97-AF65-F5344CB8AC3E}">
        <p14:creationId xmlns:p14="http://schemas.microsoft.com/office/powerpoint/2010/main" val="9011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FD0E358-3BC4-4FB4-A85E-B05D55F908F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D4CF5F-AFAF-4EF7-902A-B53D93AC360B}" type="slidenum">
              <a:rPr lang="en-US" smtClean="0"/>
              <a:pPr>
                <a:defRPr/>
              </a:pPr>
              <a:t>‹#›</a:t>
            </a:fld>
            <a:endParaRPr lang="en-US"/>
          </a:p>
        </p:txBody>
      </p:sp>
    </p:spTree>
    <p:extLst>
      <p:ext uri="{BB962C8B-B14F-4D97-AF65-F5344CB8AC3E}">
        <p14:creationId xmlns:p14="http://schemas.microsoft.com/office/powerpoint/2010/main" val="357338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FD0E358-3BC4-4FB4-A85E-B05D55F908F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D4CF5F-AFAF-4EF7-902A-B53D93AC360B}"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636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FD0E358-3BC4-4FB4-A85E-B05D55F908F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D4CF5F-AFAF-4EF7-902A-B53D93AC360B}" type="slidenum">
              <a:rPr lang="en-US" smtClean="0"/>
              <a:pPr>
                <a:defRPr/>
              </a:pPr>
              <a:t>‹#›</a:t>
            </a:fld>
            <a:endParaRPr lang="en-US"/>
          </a:p>
        </p:txBody>
      </p:sp>
    </p:spTree>
    <p:extLst>
      <p:ext uri="{BB962C8B-B14F-4D97-AF65-F5344CB8AC3E}">
        <p14:creationId xmlns:p14="http://schemas.microsoft.com/office/powerpoint/2010/main" val="304339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FD0E358-3BC4-4FB4-A85E-B05D55F908F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D4CF5F-AFAF-4EF7-902A-B53D93AC360B}"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641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FD0E358-3BC4-4FB4-A85E-B05D55F908F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D4CF5F-AFAF-4EF7-902A-B53D93AC360B}" type="slidenum">
              <a:rPr lang="en-US" smtClean="0"/>
              <a:pPr>
                <a:defRPr/>
              </a:pPr>
              <a:t>‹#›</a:t>
            </a:fld>
            <a:endParaRPr lang="en-US"/>
          </a:p>
        </p:txBody>
      </p:sp>
    </p:spTree>
    <p:extLst>
      <p:ext uri="{BB962C8B-B14F-4D97-AF65-F5344CB8AC3E}">
        <p14:creationId xmlns:p14="http://schemas.microsoft.com/office/powerpoint/2010/main" val="703204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4FA6509-9E15-4864-8757-A4B60CF37965}"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D9D7E6-F8D9-41AC-9C76-11AA0D027550}" type="slidenum">
              <a:rPr lang="en-US" smtClean="0"/>
              <a:pPr>
                <a:defRPr/>
              </a:pPr>
              <a:t>‹#›</a:t>
            </a:fld>
            <a:endParaRPr lang="en-US"/>
          </a:p>
        </p:txBody>
      </p:sp>
    </p:spTree>
    <p:extLst>
      <p:ext uri="{BB962C8B-B14F-4D97-AF65-F5344CB8AC3E}">
        <p14:creationId xmlns:p14="http://schemas.microsoft.com/office/powerpoint/2010/main" val="153467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D3D6843-AA9E-41AD-A40F-53AE560D861B}"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D03481-D483-4B67-ABB9-37B0950C0F61}" type="slidenum">
              <a:rPr lang="en-US" smtClean="0"/>
              <a:pPr>
                <a:defRPr/>
              </a:pPr>
              <a:t>‹#›</a:t>
            </a:fld>
            <a:endParaRPr lang="en-US"/>
          </a:p>
        </p:txBody>
      </p:sp>
    </p:spTree>
    <p:extLst>
      <p:ext uri="{BB962C8B-B14F-4D97-AF65-F5344CB8AC3E}">
        <p14:creationId xmlns:p14="http://schemas.microsoft.com/office/powerpoint/2010/main" val="423555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4A5092BC-D236-4BDF-AFF4-EFADC6FCA836}" type="slidenum">
              <a:rPr lang="en-US"/>
              <a:pPr>
                <a:defRPr/>
              </a:pPr>
              <a:t>‹#›</a:t>
            </a:fld>
            <a:endParaRPr lang="en-US"/>
          </a:p>
        </p:txBody>
      </p:sp>
    </p:spTree>
    <p:extLst>
      <p:ext uri="{BB962C8B-B14F-4D97-AF65-F5344CB8AC3E}">
        <p14:creationId xmlns:p14="http://schemas.microsoft.com/office/powerpoint/2010/main" val="1066153985"/>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FC45C0-EA95-461A-851F-301AE4881D32}" type="slidenum">
              <a:rPr lang="en-US"/>
              <a:pPr/>
              <a:t>‹#›</a:t>
            </a:fld>
            <a:endParaRPr lang="en-US"/>
          </a:p>
        </p:txBody>
      </p:sp>
    </p:spTree>
    <p:extLst>
      <p:ext uri="{BB962C8B-B14F-4D97-AF65-F5344CB8AC3E}">
        <p14:creationId xmlns:p14="http://schemas.microsoft.com/office/powerpoint/2010/main" val="21920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969F773-36C0-4861-991A-7AF36BB3D095}"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7660B7-60A0-4A89-9385-BCC564D6D168}" type="slidenum">
              <a:rPr lang="en-US" smtClean="0"/>
              <a:pPr>
                <a:defRPr/>
              </a:pPr>
              <a:t>‹#›</a:t>
            </a:fld>
            <a:endParaRPr lang="en-US"/>
          </a:p>
        </p:txBody>
      </p:sp>
    </p:spTree>
    <p:extLst>
      <p:ext uri="{BB962C8B-B14F-4D97-AF65-F5344CB8AC3E}">
        <p14:creationId xmlns:p14="http://schemas.microsoft.com/office/powerpoint/2010/main" val="338441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37BFD06C-881D-44EA-8536-BD496CDCB31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4439BB-22A7-443E-ADEA-A0834CAD06E3}" type="slidenum">
              <a:rPr lang="en-US" smtClean="0"/>
              <a:pPr>
                <a:defRPr/>
              </a:pPr>
              <a:t>‹#›</a:t>
            </a:fld>
            <a:endParaRPr lang="en-US"/>
          </a:p>
        </p:txBody>
      </p:sp>
    </p:spTree>
    <p:extLst>
      <p:ext uri="{BB962C8B-B14F-4D97-AF65-F5344CB8AC3E}">
        <p14:creationId xmlns:p14="http://schemas.microsoft.com/office/powerpoint/2010/main" val="207407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6C03961-B831-4D29-92C8-19900ED136D0}" type="datetimeFigureOut">
              <a:rPr lang="en-US" smtClean="0"/>
              <a:pPr>
                <a:defRPr/>
              </a:pPr>
              <a:t>10/13/2021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C5E3AE-BDF6-445C-AB2B-93DA2243CD59}" type="slidenum">
              <a:rPr lang="en-US" smtClean="0"/>
              <a:pPr>
                <a:defRPr/>
              </a:pPr>
              <a:t>‹#›</a:t>
            </a:fld>
            <a:endParaRPr lang="en-US"/>
          </a:p>
        </p:txBody>
      </p:sp>
    </p:spTree>
    <p:extLst>
      <p:ext uri="{BB962C8B-B14F-4D97-AF65-F5344CB8AC3E}">
        <p14:creationId xmlns:p14="http://schemas.microsoft.com/office/powerpoint/2010/main" val="342224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3522E5C-C388-450E-B399-06C9C0BE6CC5}" type="datetimeFigureOut">
              <a:rPr lang="en-US" smtClean="0"/>
              <a:pPr>
                <a:defRPr/>
              </a:pPr>
              <a:t>10/13/2021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3480D99-F64E-4E3C-A9AA-7B5B8B117743}" type="slidenum">
              <a:rPr lang="en-US" smtClean="0"/>
              <a:pPr>
                <a:defRPr/>
              </a:pPr>
              <a:t>‹#›</a:t>
            </a:fld>
            <a:endParaRPr lang="en-US"/>
          </a:p>
        </p:txBody>
      </p:sp>
    </p:spTree>
    <p:extLst>
      <p:ext uri="{BB962C8B-B14F-4D97-AF65-F5344CB8AC3E}">
        <p14:creationId xmlns:p14="http://schemas.microsoft.com/office/powerpoint/2010/main" val="311593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2FA090C-7AAD-4946-A8CA-AB8FB951FFAB}" type="datetimeFigureOut">
              <a:rPr lang="en-US" smtClean="0"/>
              <a:pPr>
                <a:defRPr/>
              </a:pPr>
              <a:t>10/13/2021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B3E73B-2F73-4155-82AA-39DF1E5BC125}" type="slidenum">
              <a:rPr lang="en-US" smtClean="0"/>
              <a:pPr>
                <a:defRPr/>
              </a:pPr>
              <a:t>‹#›</a:t>
            </a:fld>
            <a:endParaRPr lang="en-US"/>
          </a:p>
        </p:txBody>
      </p:sp>
    </p:spTree>
    <p:extLst>
      <p:ext uri="{BB962C8B-B14F-4D97-AF65-F5344CB8AC3E}">
        <p14:creationId xmlns:p14="http://schemas.microsoft.com/office/powerpoint/2010/main" val="197227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064C24-4D44-410F-A01B-789D18E03AF6}" type="datetimeFigureOut">
              <a:rPr lang="en-US" smtClean="0"/>
              <a:pPr>
                <a:defRPr/>
              </a:pPr>
              <a:t>10/13/2021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7DF1DB-F8D7-4295-8DD1-D9BC41C898ED}" type="slidenum">
              <a:rPr lang="en-US" smtClean="0"/>
              <a:pPr>
                <a:defRPr/>
              </a:pPr>
              <a:t>‹#›</a:t>
            </a:fld>
            <a:endParaRPr lang="en-US"/>
          </a:p>
        </p:txBody>
      </p:sp>
    </p:spTree>
    <p:extLst>
      <p:ext uri="{BB962C8B-B14F-4D97-AF65-F5344CB8AC3E}">
        <p14:creationId xmlns:p14="http://schemas.microsoft.com/office/powerpoint/2010/main" val="36042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2DE5A8A6-2B14-46E7-B237-ADB9336F809D}" type="datetimeFigureOut">
              <a:rPr lang="en-US" smtClean="0"/>
              <a:pPr>
                <a:defRPr/>
              </a:pPr>
              <a:t>10/13/2021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0FC5A8-0A9E-4088-99AC-A08EEF62CDB8}" type="slidenum">
              <a:rPr lang="en-US" smtClean="0"/>
              <a:pPr>
                <a:defRPr/>
              </a:pPr>
              <a:t>‹#›</a:t>
            </a:fld>
            <a:endParaRPr lang="en-US"/>
          </a:p>
        </p:txBody>
      </p:sp>
    </p:spTree>
    <p:extLst>
      <p:ext uri="{BB962C8B-B14F-4D97-AF65-F5344CB8AC3E}">
        <p14:creationId xmlns:p14="http://schemas.microsoft.com/office/powerpoint/2010/main" val="149707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4EB39CE-ACB9-4267-8199-AEF51ED4F3BE}" type="datetimeFigureOut">
              <a:rPr lang="en-US" smtClean="0"/>
              <a:pPr>
                <a:defRPr/>
              </a:pPr>
              <a:t>10/13/2021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51802D-6DE1-48CB-92BF-DCD9C108736D}" type="slidenum">
              <a:rPr lang="en-US" smtClean="0"/>
              <a:pPr>
                <a:defRPr/>
              </a:pPr>
              <a:t>‹#›</a:t>
            </a:fld>
            <a:endParaRPr lang="en-US"/>
          </a:p>
        </p:txBody>
      </p:sp>
    </p:spTree>
    <p:extLst>
      <p:ext uri="{BB962C8B-B14F-4D97-AF65-F5344CB8AC3E}">
        <p14:creationId xmlns:p14="http://schemas.microsoft.com/office/powerpoint/2010/main" val="89425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FD0E358-3BC4-4FB4-A85E-B05D55F908F6}" type="datetimeFigureOut">
              <a:rPr lang="en-US" smtClean="0"/>
              <a:pPr>
                <a:defRPr/>
              </a:pPr>
              <a:t>10/13/2021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3D4CF5F-AFAF-4EF7-902A-B53D93AC360B}" type="slidenum">
              <a:rPr lang="en-US" smtClean="0"/>
              <a:pPr>
                <a:defRPr/>
              </a:pPr>
              <a:t>‹#›</a:t>
            </a:fld>
            <a:endParaRPr lang="en-US"/>
          </a:p>
        </p:txBody>
      </p:sp>
    </p:spTree>
    <p:extLst>
      <p:ext uri="{BB962C8B-B14F-4D97-AF65-F5344CB8AC3E}">
        <p14:creationId xmlns:p14="http://schemas.microsoft.com/office/powerpoint/2010/main" val="107463454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anh-hoa-hai-duong-dep-ruc-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6200" y="195618"/>
            <a:ext cx="8991600" cy="140038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ct val="50000"/>
              </a:spcBef>
              <a:spcAft>
                <a:spcPts val="0"/>
              </a:spcAft>
              <a:defRPr/>
            </a:pPr>
            <a:r>
              <a:rPr lang="en-US" sz="3400" b="1" u="sng" dirty="0" err="1" smtClean="0">
                <a:ln w="11430"/>
                <a:latin typeface="Times New Roman" pitchFamily="18" charset="0"/>
                <a:cs typeface="Times New Roman" pitchFamily="18" charset="0"/>
              </a:rPr>
              <a:t>TIẾT</a:t>
            </a:r>
            <a:r>
              <a:rPr lang="en-US" sz="3400" b="1" u="sng" dirty="0" smtClean="0">
                <a:ln w="11430"/>
                <a:latin typeface="Times New Roman" pitchFamily="18" charset="0"/>
                <a:cs typeface="Times New Roman" pitchFamily="18" charset="0"/>
              </a:rPr>
              <a:t> </a:t>
            </a:r>
            <a:r>
              <a:rPr lang="en-US" sz="3400" b="1" u="sng" dirty="0" smtClean="0">
                <a:ln w="11430"/>
                <a:latin typeface="Times New Roman" pitchFamily="18" charset="0"/>
                <a:cs typeface="Times New Roman" pitchFamily="18" charset="0"/>
              </a:rPr>
              <a:t>23</a:t>
            </a:r>
            <a:endParaRPr lang="en-US" sz="3400" b="1" u="sng" dirty="0" smtClean="0">
              <a:ln w="11430"/>
              <a:latin typeface="Times New Roman" pitchFamily="18" charset="0"/>
              <a:cs typeface="Times New Roman" pitchFamily="18" charset="0"/>
            </a:endParaRPr>
          </a:p>
          <a:p>
            <a:pPr algn="ctr" fontAlgn="auto">
              <a:spcBef>
                <a:spcPct val="50000"/>
              </a:spcBef>
              <a:spcAft>
                <a:spcPts val="0"/>
              </a:spcAft>
              <a:defRPr/>
            </a:pPr>
            <a:r>
              <a:rPr lang="en-US" sz="3400" b="1" dirty="0" smtClean="0">
                <a:ln w="11430"/>
                <a:solidFill>
                  <a:srgbClr val="FF0000"/>
                </a:solidFill>
                <a:latin typeface="Times New Roman" pitchFamily="18" charset="0"/>
                <a:cs typeface="Times New Roman" pitchFamily="18" charset="0"/>
              </a:rPr>
              <a:t>TÌM </a:t>
            </a:r>
            <a:r>
              <a:rPr lang="en-US" sz="3400" b="1" dirty="0">
                <a:ln w="11430"/>
                <a:solidFill>
                  <a:srgbClr val="FF0000"/>
                </a:solidFill>
                <a:latin typeface="Times New Roman" pitchFamily="18" charset="0"/>
                <a:cs typeface="Times New Roman" pitchFamily="18" charset="0"/>
              </a:rPr>
              <a:t>HIỂU CHUNG VỀ VĂN BIỂU CẢM</a:t>
            </a:r>
          </a:p>
        </p:txBody>
      </p:sp>
    </p:spTree>
    <p:extLst>
      <p:ext uri="{BB962C8B-B14F-4D97-AF65-F5344CB8AC3E}">
        <p14:creationId xmlns:p14="http://schemas.microsoft.com/office/powerpoint/2010/main" val="900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457200" y="990600"/>
            <a:ext cx="8153400" cy="4876800"/>
          </a:xfrm>
          <a:prstGeom prst="foldedCorner">
            <a:avLst/>
          </a:prstGeom>
          <a:solidFill>
            <a:schemeClr val="accent4">
              <a:lumMod val="20000"/>
              <a:lumOff val="80000"/>
            </a:schemeClr>
          </a:solidFill>
          <a:ln>
            <a:solidFill>
              <a:srgbClr val="0033CC"/>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1001">
            <a:schemeClr val="lt1"/>
          </a:fillRef>
          <a:effectRef idx="1">
            <a:schemeClr val="accent3"/>
          </a:effectRef>
          <a:fontRef idx="minor">
            <a:schemeClr val="dk1"/>
          </a:fontRef>
        </p:style>
        <p:txBody>
          <a:bodyPr anchor="ctr"/>
          <a:lstStyle/>
          <a:p>
            <a:pPr fontAlgn="auto">
              <a:lnSpc>
                <a:spcPct val="150000"/>
              </a:lnSpc>
              <a:spcBef>
                <a:spcPts val="0"/>
              </a:spcBef>
              <a:spcAft>
                <a:spcPts val="0"/>
              </a:spcAft>
              <a:defRPr/>
            </a:pPr>
            <a:r>
              <a:rPr lang="vi-VN" sz="2400" dirty="0">
                <a:solidFill>
                  <a:schemeClr val="tx1"/>
                </a:solidFill>
                <a:latin typeface="Times New Roman" pitchFamily="18" charset="0"/>
                <a:cs typeface="Times New Roman" pitchFamily="18" charset="0"/>
              </a:rPr>
              <a:t>  (1)  </a:t>
            </a:r>
            <a:r>
              <a:rPr lang="en-US" sz="2400" dirty="0" err="1">
                <a:solidFill>
                  <a:schemeClr val="tx1"/>
                </a:solidFill>
                <a:latin typeface="Times New Roman" pitchFamily="18" charset="0"/>
                <a:cs typeface="Times New Roman" pitchFamily="18" charset="0"/>
              </a:rPr>
              <a:t>Thảo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nhớ</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ơi</a:t>
            </a:r>
            <a:r>
              <a:rPr lang="en-US" sz="2400" dirty="0">
                <a:solidFill>
                  <a:schemeClr val="tx1"/>
                </a:solidFill>
                <a:latin typeface="Times New Roman" pitchFamily="18" charset="0"/>
                <a:cs typeface="Times New Roman" pitchFamily="18" charset="0"/>
              </a:rPr>
              <a:t> ! </a:t>
            </a:r>
            <a:r>
              <a:rPr lang="en-US" sz="2400" dirty="0" err="1">
                <a:solidFill>
                  <a:schemeClr val="tx1"/>
                </a:solidFill>
                <a:latin typeface="Times New Roman" pitchFamily="18" charset="0"/>
                <a:cs typeface="Times New Roman" pitchFamily="18" charset="0"/>
              </a:rPr>
              <a:t>Mới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còn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ngồi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Hồng</a:t>
            </a:r>
            <a:r>
              <a:rPr lang="en-US" sz="2400" dirty="0">
                <a:solidFill>
                  <a:schemeClr val="tx1"/>
                </a:solidFill>
                <a:latin typeface="Times New Roman" pitchFamily="18" charset="0"/>
                <a:cs typeface="Times New Roman" pitchFamily="18" charset="0"/>
              </a:rPr>
              <a:t>, Minh, </a:t>
            </a:r>
            <a:r>
              <a:rPr lang="en-US" sz="2400" dirty="0" err="1">
                <a:solidFill>
                  <a:schemeClr val="tx1"/>
                </a:solidFill>
                <a:latin typeface="Times New Roman" pitchFamily="18" charset="0"/>
                <a:cs typeface="Times New Roman" pitchFamily="18" charset="0"/>
              </a:rPr>
              <a:t>Ngọc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mà</a:t>
            </a:r>
            <a:r>
              <a:rPr lang="en-US" sz="2400" dirty="0">
                <a:solidFill>
                  <a:schemeClr val="tx1"/>
                </a:solidFill>
                <a:latin typeface="Times New Roman" pitchFamily="18" charset="0"/>
                <a:cs typeface="Times New Roman" pitchFamily="18" charset="0"/>
              </a:rPr>
              <a:t> nay </a:t>
            </a:r>
            <a:r>
              <a:rPr lang="en-US" sz="2400" dirty="0" err="1">
                <a:solidFill>
                  <a:schemeClr val="tx1"/>
                </a:solidFill>
                <a:latin typeface="Times New Roman" pitchFamily="18" charset="0"/>
                <a:cs typeface="Times New Roman" pitchFamily="18" charset="0"/>
              </a:rPr>
              <a:t>Thảo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cha </a:t>
            </a:r>
            <a:r>
              <a:rPr lang="en-US" sz="2400" dirty="0" err="1">
                <a:solidFill>
                  <a:schemeClr val="tx1"/>
                </a:solidFill>
                <a:latin typeface="Times New Roman" pitchFamily="18" charset="0"/>
                <a:cs typeface="Times New Roman" pitchFamily="18" charset="0"/>
              </a:rPr>
              <a:t>mẹ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Chí</a:t>
            </a:r>
            <a:r>
              <a:rPr lang="en-US" sz="2400" dirty="0">
                <a:solidFill>
                  <a:schemeClr val="tx1"/>
                </a:solidFill>
                <a:latin typeface="Times New Roman" pitchFamily="18" charset="0"/>
                <a:cs typeface="Times New Roman" pitchFamily="18" charset="0"/>
              </a:rPr>
              <a:t> Minh, </a:t>
            </a:r>
            <a:r>
              <a:rPr lang="en-US" sz="2400" dirty="0" err="1">
                <a:solidFill>
                  <a:schemeClr val="tx1"/>
                </a:solidFill>
                <a:latin typeface="Times New Roman" pitchFamily="18" charset="0"/>
                <a:cs typeface="Times New Roman" pitchFamily="18" charset="0"/>
              </a:rPr>
              <a:t>để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bọn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nhớ</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nhớ</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chúng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cùng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Hồ</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cùng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Lệ</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cùng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Vua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nhớ</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ốm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chép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mình</a:t>
            </a:r>
            <a:r>
              <a:rPr lang="en-US" sz="2400" dirty="0">
                <a:solidFill>
                  <a:schemeClr val="tx1"/>
                </a:solidFill>
                <a:latin typeface="Times New Roman" pitchFamily="18" charset="0"/>
                <a:cs typeface="Times New Roman" pitchFamily="18" charset="0"/>
              </a:rPr>
              <a:t>?</a:t>
            </a:r>
          </a:p>
          <a:p>
            <a:pPr algn="just" fontAlgn="auto">
              <a:lnSpc>
                <a:spcPct val="150000"/>
              </a:lnSpc>
              <a:spcBef>
                <a:spcPts val="0"/>
              </a:spcBef>
              <a:spcAft>
                <a:spcPts val="0"/>
              </a:spcAft>
              <a:defRPr/>
            </a:pP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a:t>
            </a:r>
          </a:p>
        </p:txBody>
      </p:sp>
      <p:cxnSp>
        <p:nvCxnSpPr>
          <p:cNvPr id="4" name="Straight Connector 3"/>
          <p:cNvCxnSpPr/>
          <p:nvPr/>
        </p:nvCxnSpPr>
        <p:spPr>
          <a:xfrm>
            <a:off x="1219200" y="1600200"/>
            <a:ext cx="2743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533400" y="3276600"/>
            <a:ext cx="24384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904206" y="3369469"/>
            <a:ext cx="6858001" cy="1587"/>
          </a:xfrm>
          <a:prstGeom prst="line">
            <a:avLst/>
          </a:prstGeom>
        </p:spPr>
        <p:style>
          <a:lnRef idx="2">
            <a:schemeClr val="accent2"/>
          </a:lnRef>
          <a:fillRef idx="0">
            <a:schemeClr val="accent2"/>
          </a:fillRef>
          <a:effectRef idx="1">
            <a:schemeClr val="accent2"/>
          </a:effectRef>
          <a:fontRef idx="minor">
            <a:schemeClr val="tx1"/>
          </a:fontRef>
        </p:style>
      </p:cxnSp>
      <p:sp>
        <p:nvSpPr>
          <p:cNvPr id="43011" name="TextBox 9"/>
          <p:cNvSpPr txBox="1">
            <a:spLocks noChangeArrowheads="1"/>
          </p:cNvSpPr>
          <p:nvPr/>
        </p:nvSpPr>
        <p:spPr bwMode="auto">
          <a:xfrm>
            <a:off x="0" y="2295525"/>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 (sgk/72)</a:t>
            </a:r>
          </a:p>
        </p:txBody>
      </p:sp>
      <p:sp>
        <p:nvSpPr>
          <p:cNvPr id="43012" name="TextBox 14"/>
          <p:cNvSpPr txBox="1">
            <a:spLocks noChangeArrowheads="1"/>
          </p:cNvSpPr>
          <p:nvPr/>
        </p:nvSpPr>
        <p:spPr bwMode="auto">
          <a:xfrm>
            <a:off x="0" y="914400"/>
            <a:ext cx="5332413"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300" b="1" i="1">
                <a:solidFill>
                  <a:srgbClr val="0000FF"/>
                </a:solidFill>
                <a:latin typeface="Times New Roman" pitchFamily="18" charset="0"/>
                <a:cs typeface="Times New Roman" pitchFamily="18" charset="0"/>
              </a:rPr>
              <a:t>1. Nhu cầu biểu cảm của con người:</a:t>
            </a:r>
          </a:p>
        </p:txBody>
      </p:sp>
      <p:sp>
        <p:nvSpPr>
          <p:cNvPr id="43013" name="TextBox 6"/>
          <p:cNvSpPr txBox="1">
            <a:spLocks noChangeArrowheads="1"/>
          </p:cNvSpPr>
          <p:nvPr/>
        </p:nvSpPr>
        <p:spPr bwMode="auto">
          <a:xfrm>
            <a:off x="-25400" y="1438275"/>
            <a:ext cx="5357813"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2. Đặc điểm chung của văn </a:t>
            </a:r>
          </a:p>
          <a:p>
            <a:r>
              <a:rPr lang="en-US" sz="2800" b="1" i="1">
                <a:solidFill>
                  <a:srgbClr val="0000FF"/>
                </a:solidFill>
                <a:latin typeface="Times New Roman" pitchFamily="18" charset="0"/>
                <a:cs typeface="Times New Roman" pitchFamily="18" charset="0"/>
              </a:rPr>
              <a:t>biểu cảm:</a:t>
            </a:r>
          </a:p>
        </p:txBody>
      </p:sp>
      <p:sp>
        <p:nvSpPr>
          <p:cNvPr id="19" name="TextBox 18"/>
          <p:cNvSpPr txBox="1">
            <a:spLocks noChangeArrowheads="1"/>
          </p:cNvSpPr>
          <p:nvPr/>
        </p:nvSpPr>
        <p:spPr bwMode="auto">
          <a:xfrm>
            <a:off x="77788" y="3276600"/>
            <a:ext cx="5332412" cy="1292225"/>
          </a:xfrm>
          <a:prstGeom prst="rect">
            <a:avLst/>
          </a:prstGeom>
          <a:noFill/>
          <a:ln w="9525">
            <a:noFill/>
            <a:miter lim="800000"/>
            <a:headEnd/>
            <a:tailEnd/>
          </a:ln>
        </p:spPr>
        <p:txBody>
          <a:bodyPr>
            <a:spAutoFit/>
          </a:bodyPr>
          <a:lstStyle/>
          <a:p>
            <a:r>
              <a:rPr lang="en-US" sz="2600">
                <a:latin typeface="Times New Roman" pitchFamily="18" charset="0"/>
                <a:cs typeface="Times New Roman" pitchFamily="18" charset="0"/>
              </a:rPr>
              <a:t>- Nỗi nhớ về một người bạn thân đã đi xa: </a:t>
            </a:r>
            <a:r>
              <a:rPr lang="en-US" sz="2600">
                <a:solidFill>
                  <a:srgbClr val="3333FF"/>
                </a:solidFill>
                <a:latin typeface="Times New Roman" pitchFamily="18" charset="0"/>
                <a:cs typeface="Times New Roman" pitchFamily="18" charset="0"/>
              </a:rPr>
              <a:t> “</a:t>
            </a:r>
            <a:r>
              <a:rPr lang="en-US" sz="2600" i="1">
                <a:solidFill>
                  <a:srgbClr val="3333FF"/>
                </a:solidFill>
                <a:latin typeface="Times New Roman" pitchFamily="18" charset="0"/>
                <a:cs typeface="Times New Roman" pitchFamily="18" charset="0"/>
              </a:rPr>
              <a:t>Thảo thương nhớ ơi!”, “xiết bao mong nhớ”.</a:t>
            </a:r>
            <a:endParaRPr lang="en-US" sz="2600">
              <a:solidFill>
                <a:srgbClr val="3333FF"/>
              </a:solidFill>
              <a:latin typeface="Times New Roman" pitchFamily="18" charset="0"/>
              <a:cs typeface="Times New Roman" pitchFamily="18" charset="0"/>
            </a:endParaRPr>
          </a:p>
        </p:txBody>
      </p:sp>
      <p:sp>
        <p:nvSpPr>
          <p:cNvPr id="20" name="TextBox 19"/>
          <p:cNvSpPr txBox="1">
            <a:spLocks noChangeArrowheads="1"/>
          </p:cNvSpPr>
          <p:nvPr/>
        </p:nvSpPr>
        <p:spPr bwMode="auto">
          <a:xfrm>
            <a:off x="138113" y="2743200"/>
            <a:ext cx="2514600" cy="492125"/>
          </a:xfrm>
          <a:prstGeom prst="rect">
            <a:avLst/>
          </a:prstGeom>
          <a:noFill/>
          <a:ln w="9525">
            <a:noFill/>
            <a:miter lim="800000"/>
            <a:headEnd/>
            <a:tailEnd/>
          </a:ln>
        </p:spPr>
        <p:txBody>
          <a:bodyPr>
            <a:spAutoFit/>
          </a:bodyPr>
          <a:lstStyle/>
          <a:p>
            <a:r>
              <a:rPr lang="en-US" sz="2400" b="1">
                <a:latin typeface="Times New Roman" pitchFamily="18" charset="0"/>
                <a:sym typeface="Wingdings" pitchFamily="2" charset="2"/>
              </a:rPr>
              <a:t></a:t>
            </a:r>
            <a:r>
              <a:rPr lang="en-US" sz="2400">
                <a:latin typeface="Times New Roman" pitchFamily="18" charset="0"/>
                <a:sym typeface="Wingdings" pitchFamily="2" charset="2"/>
              </a:rPr>
              <a:t> </a:t>
            </a:r>
            <a:r>
              <a:rPr lang="en-US" sz="2600">
                <a:solidFill>
                  <a:srgbClr val="0033CC"/>
                </a:solidFill>
                <a:latin typeface="Times New Roman" pitchFamily="18" charset="0"/>
                <a:cs typeface="Times New Roman" pitchFamily="18" charset="0"/>
              </a:rPr>
              <a:t>*</a:t>
            </a:r>
            <a:r>
              <a:rPr lang="en-US" sz="2600" u="sng">
                <a:solidFill>
                  <a:srgbClr val="0033CC"/>
                </a:solidFill>
                <a:latin typeface="Times New Roman" pitchFamily="18" charset="0"/>
                <a:cs typeface="Times New Roman" pitchFamily="18" charset="0"/>
              </a:rPr>
              <a:t> Đoạn văn 1:</a:t>
            </a:r>
          </a:p>
        </p:txBody>
      </p:sp>
      <p:sp>
        <p:nvSpPr>
          <p:cNvPr id="22" name="TextBox 21"/>
          <p:cNvSpPr txBox="1">
            <a:spLocks noChangeArrowheads="1"/>
          </p:cNvSpPr>
          <p:nvPr/>
        </p:nvSpPr>
        <p:spPr bwMode="auto">
          <a:xfrm>
            <a:off x="0" y="5410200"/>
            <a:ext cx="4114800" cy="584200"/>
          </a:xfrm>
          <a:prstGeom prst="rect">
            <a:avLst/>
          </a:prstGeom>
          <a:solidFill>
            <a:schemeClr val="bg1"/>
          </a:solidFill>
          <a:ln w="9525">
            <a:noFill/>
            <a:miter lim="800000"/>
            <a:headEnd/>
            <a:tailEnd/>
          </a:ln>
        </p:spPr>
        <p:txBody>
          <a:bodyPr>
            <a:spAutoFit/>
          </a:bodyPr>
          <a:lstStyle/>
          <a:p>
            <a:r>
              <a:rPr lang="en-US" sz="3200" b="1" dirty="0">
                <a:solidFill>
                  <a:srgbClr val="0033CC"/>
                </a:solidFill>
                <a:latin typeface="Times New Roman" pitchFamily="18" charset="0"/>
                <a:cs typeface="Times New Roman" pitchFamily="18" charset="0"/>
                <a:sym typeface="Symbol" pitchFamily="18" charset="2"/>
              </a:rPr>
              <a: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Biểu</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cảm</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a:t>
            </a:r>
          </a:p>
        </p:txBody>
      </p:sp>
      <p:sp>
        <p:nvSpPr>
          <p:cNvPr id="2" name="Rectangle 1"/>
          <p:cNvSpPr>
            <a:spLocks noChangeArrowheads="1"/>
          </p:cNvSpPr>
          <p:nvPr/>
        </p:nvSpPr>
        <p:spPr bwMode="auto">
          <a:xfrm>
            <a:off x="76200" y="4495800"/>
            <a:ext cx="5105400" cy="892175"/>
          </a:xfrm>
          <a:prstGeom prst="rect">
            <a:avLst/>
          </a:prstGeom>
          <a:noFill/>
          <a:ln w="9525">
            <a:noFill/>
            <a:miter lim="800000"/>
            <a:headEnd/>
            <a:tailEnd/>
          </a:ln>
        </p:spPr>
        <p:txBody>
          <a:bodyPr>
            <a:spAutoFit/>
          </a:bodyPr>
          <a:lstStyle/>
          <a:p>
            <a:r>
              <a:rPr lang="en-US" sz="2600" dirty="0">
                <a:solidFill>
                  <a:srgbClr val="C00000"/>
                </a:solidFill>
                <a:latin typeface="Times New Roman" pitchFamily="18" charset="0"/>
                <a:cs typeface="Times New Roman" pitchFamily="18" charset="0"/>
                <a:sym typeface="Symbol" pitchFamily="18" charset="2"/>
              </a:rPr>
              <a:t></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Cảm</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xúc</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được</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thể</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hiện</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trực</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tiếp</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bằng</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từ</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ngữ</a:t>
            </a:r>
            <a:r>
              <a:rPr lang="en-US" sz="2600"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4607014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amond(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7200" y="609600"/>
            <a:ext cx="8153400" cy="5638800"/>
          </a:xfrm>
          <a:prstGeom prst="horizontalScroll">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en-US" sz="2800" b="1" dirty="0">
                <a:solidFill>
                  <a:schemeClr val="tx1"/>
                </a:solidFill>
                <a:latin typeface="Times New Roman" pitchFamily="18" charset="0"/>
                <a:cs typeface="Times New Roman" pitchFamily="18" charset="0"/>
              </a:rPr>
              <a:t>(2)</a:t>
            </a:r>
            <a:r>
              <a:rPr lang="vi-VN" sz="2800" dirty="0">
                <a:solidFill>
                  <a:schemeClr val="tx1"/>
                </a:solidFill>
                <a:latin typeface="Times New Roman" pitchFamily="18" charset="0"/>
                <a:cs typeface="Times New Roman" pitchFamily="18" charset="0"/>
              </a:rPr>
              <a:t>Vào đêm trước ngày khai trường của con, </a:t>
            </a:r>
          </a:p>
          <a:p>
            <a:pPr fontAlgn="auto">
              <a:spcBef>
                <a:spcPts val="0"/>
              </a:spcBef>
              <a:spcAft>
                <a:spcPts val="0"/>
              </a:spcAft>
              <a:defRPr/>
            </a:pPr>
            <a:r>
              <a:rPr lang="vi-VN" sz="2800" dirty="0">
                <a:solidFill>
                  <a:schemeClr val="tx1"/>
                </a:solidFill>
                <a:latin typeface="Times New Roman" pitchFamily="18" charset="0"/>
                <a:cs typeface="Times New Roman" pitchFamily="18" charset="0"/>
              </a:rPr>
              <a:t>mẹ không ngủ được. Một ngày kia, còn xa lắm, </a:t>
            </a:r>
          </a:p>
          <a:p>
            <a:pPr fontAlgn="auto">
              <a:spcBef>
                <a:spcPts val="0"/>
              </a:spcBef>
              <a:spcAft>
                <a:spcPts val="0"/>
              </a:spcAft>
              <a:defRPr/>
            </a:pPr>
            <a:r>
              <a:rPr lang="vi-VN" sz="2800" dirty="0">
                <a:solidFill>
                  <a:schemeClr val="tx1"/>
                </a:solidFill>
                <a:latin typeface="Times New Roman" pitchFamily="18" charset="0"/>
                <a:cs typeface="Times New Roman" pitchFamily="18" charset="0"/>
              </a:rPr>
              <a:t>ngày đó con sẽ biết thế nào là không ngủ được. Còn bây giờ giấc ngủ đến với con dễ dàng như uống một li sữa, ăn một cái kẹo. Gương mặt thanh thoát của con tựa nghiêng trên gối mềm, đôi môi hé mở và thỉnh thoảng chúm lại như đang mút kẹo....</a:t>
            </a:r>
          </a:p>
          <a:p>
            <a:pPr fontAlgn="auto">
              <a:spcBef>
                <a:spcPts val="0"/>
              </a:spcBef>
              <a:spcAft>
                <a:spcPts val="0"/>
              </a:spcAft>
              <a:defRPr/>
            </a:pPr>
            <a:r>
              <a:rPr lang="vi-VN" sz="2800" dirty="0">
                <a:solidFill>
                  <a:schemeClr val="tx1"/>
                </a:solidFill>
                <a:latin typeface="Times New Roman" pitchFamily="18" charset="0"/>
                <a:cs typeface="Times New Roman" pitchFamily="18" charset="0"/>
              </a:rPr>
              <a:t>                                   </a:t>
            </a:r>
            <a:r>
              <a:rPr lang="vi-VN" sz="2400" i="1" dirty="0">
                <a:solidFill>
                  <a:schemeClr val="tx1"/>
                </a:solidFill>
                <a:latin typeface="Times New Roman" pitchFamily="18" charset="0"/>
                <a:cs typeface="Times New Roman" pitchFamily="18" charset="0"/>
              </a:rPr>
              <a:t>(</a:t>
            </a:r>
            <a:r>
              <a:rPr lang="vi-VN" sz="2400" dirty="0">
                <a:solidFill>
                  <a:schemeClr val="tx1"/>
                </a:solidFill>
                <a:latin typeface="Times New Roman" pitchFamily="18" charset="0"/>
                <a:cs typeface="Times New Roman" pitchFamily="18" charset="0"/>
              </a:rPr>
              <a:t>Lý Lan </a:t>
            </a:r>
            <a:r>
              <a:rPr lang="vi-VN" sz="2400" i="1" dirty="0">
                <a:solidFill>
                  <a:schemeClr val="tx1"/>
                </a:solidFill>
                <a:latin typeface="Times New Roman" pitchFamily="18" charset="0"/>
                <a:cs typeface="Times New Roman" pitchFamily="18" charset="0"/>
              </a:rPr>
              <a:t>– Cổng trường mở ra)</a:t>
            </a:r>
            <a:endParaRPr lang="en-US" sz="2400" i="1" dirty="0">
              <a:solidFill>
                <a:schemeClr val="tx1"/>
              </a:solidFill>
              <a:latin typeface="Times New Roman" pitchFamily="18" charset="0"/>
              <a:cs typeface="Times New Roman" pitchFamily="18" charset="0"/>
            </a:endParaRPr>
          </a:p>
        </p:txBody>
      </p:sp>
      <p:cxnSp>
        <p:nvCxnSpPr>
          <p:cNvPr id="8" name="Straight Connector 7"/>
          <p:cNvCxnSpPr/>
          <p:nvPr/>
        </p:nvCxnSpPr>
        <p:spPr>
          <a:xfrm>
            <a:off x="1752600" y="1905000"/>
            <a:ext cx="4419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4343400" y="2317750"/>
            <a:ext cx="1828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1295400" y="2317750"/>
            <a:ext cx="2667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5943600" y="3581400"/>
            <a:ext cx="1447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1295400" y="4038600"/>
            <a:ext cx="1447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1295400" y="4419600"/>
            <a:ext cx="1905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5715000" y="4419600"/>
            <a:ext cx="17526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a:off x="1295400" y="4876800"/>
            <a:ext cx="1905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 name="Straight Connector 2"/>
          <p:cNvCxnSpPr/>
          <p:nvPr/>
        </p:nvCxnSpPr>
        <p:spPr>
          <a:xfrm>
            <a:off x="1295400" y="3192463"/>
            <a:ext cx="1600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4114800" y="4038600"/>
            <a:ext cx="281940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heel(1)">
                                      <p:cBhvr>
                                        <p:cTn id="5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a:xfrm>
            <a:off x="0" y="-30163"/>
            <a:ext cx="5791200" cy="492443"/>
          </a:xfrm>
        </p:spPr>
        <p:txBody>
          <a:bodyPr wrap="square">
            <a:spAutoFit/>
          </a:bodyPr>
          <a:lstStyle/>
          <a:p>
            <a:pPr algn="l"/>
            <a:r>
              <a:rPr lang="fr-FR" sz="2600" b="1" dirty="0" smtClean="0">
                <a:solidFill>
                  <a:srgbClr val="0000FF"/>
                </a:solidFill>
                <a:latin typeface="Times New Roman" pitchFamily="18" charset="0"/>
                <a:cs typeface="Times New Roman" pitchFamily="18" charset="0"/>
              </a:rPr>
              <a:t>I- </a:t>
            </a:r>
            <a:r>
              <a:rPr lang="fr-FR" sz="2600" b="1" u="sng" dirty="0" err="1" smtClean="0">
                <a:solidFill>
                  <a:srgbClr val="0000FF"/>
                </a:solidFill>
                <a:latin typeface="Times New Roman" pitchFamily="18" charset="0"/>
                <a:cs typeface="Times New Roman" pitchFamily="18" charset="0"/>
              </a:rPr>
              <a:t>Nhu</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cầu</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biểu</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cảm</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và</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văn</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biểu</a:t>
            </a:r>
            <a:r>
              <a:rPr lang="fr-FR" sz="2600" b="1" u="sng" dirty="0" smtClean="0">
                <a:solidFill>
                  <a:srgbClr val="0000FF"/>
                </a:solidFill>
                <a:latin typeface="Times New Roman" pitchFamily="18" charset="0"/>
                <a:cs typeface="Times New Roman" pitchFamily="18" charset="0"/>
              </a:rPr>
              <a:t> </a:t>
            </a:r>
            <a:r>
              <a:rPr lang="fr-FR" sz="2600" b="1" u="sng" dirty="0" err="1" smtClean="0">
                <a:solidFill>
                  <a:srgbClr val="0000FF"/>
                </a:solidFill>
                <a:latin typeface="Times New Roman" pitchFamily="18" charset="0"/>
                <a:cs typeface="Times New Roman" pitchFamily="18" charset="0"/>
              </a:rPr>
              <a:t>cảm</a:t>
            </a:r>
            <a:endParaRPr lang="en-US" sz="2600" dirty="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2439194" y="3395224"/>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45059" name="TextBox 9"/>
          <p:cNvSpPr txBox="1">
            <a:spLocks noChangeArrowheads="1"/>
          </p:cNvSpPr>
          <p:nvPr/>
        </p:nvSpPr>
        <p:spPr bwMode="auto">
          <a:xfrm>
            <a:off x="0" y="1600200"/>
            <a:ext cx="4648200" cy="461963"/>
          </a:xfrm>
          <a:prstGeom prst="rect">
            <a:avLst/>
          </a:prstGeom>
          <a:noFill/>
          <a:ln w="9525">
            <a:noFill/>
            <a:miter lim="800000"/>
            <a:headEnd/>
            <a:tailEnd/>
          </a:ln>
        </p:spPr>
        <p:txBody>
          <a:bodyPr>
            <a:spAutoFit/>
          </a:bodyPr>
          <a:lstStyle/>
          <a:p>
            <a:r>
              <a:rPr lang="en-US" sz="2400" b="1" i="1">
                <a:solidFill>
                  <a:srgbClr val="0000FF"/>
                </a:solidFill>
                <a:latin typeface="Times New Roman" pitchFamily="18" charset="0"/>
                <a:cs typeface="Times New Roman" pitchFamily="18" charset="0"/>
              </a:rPr>
              <a:t>  </a:t>
            </a:r>
            <a:r>
              <a:rPr lang="en-US" sz="2400" b="1" i="1" u="sng">
                <a:latin typeface="Times New Roman" pitchFamily="18" charset="0"/>
                <a:cs typeface="Times New Roman" pitchFamily="18" charset="0"/>
              </a:rPr>
              <a:t>a) Tìm hiểu ví dụ : (sgk/72)</a:t>
            </a:r>
          </a:p>
        </p:txBody>
      </p:sp>
      <p:sp>
        <p:nvSpPr>
          <p:cNvPr id="45060" name="TextBox 14"/>
          <p:cNvSpPr txBox="1">
            <a:spLocks noChangeArrowheads="1"/>
          </p:cNvSpPr>
          <p:nvPr/>
        </p:nvSpPr>
        <p:spPr bwMode="auto">
          <a:xfrm>
            <a:off x="200334" y="500390"/>
            <a:ext cx="5105400" cy="523220"/>
          </a:xfrm>
          <a:prstGeom prst="rect">
            <a:avLst/>
          </a:prstGeom>
          <a:noFill/>
          <a:ln w="9525">
            <a:noFill/>
            <a:miter lim="800000"/>
            <a:headEnd/>
            <a:tailEnd/>
          </a:ln>
        </p:spPr>
        <p:txBody>
          <a:bodyPr>
            <a:spAutoFit/>
          </a:bodyPr>
          <a:lstStyle/>
          <a:p>
            <a:r>
              <a:rPr lang="en-US" sz="2800" b="1" i="1" dirty="0">
                <a:solidFill>
                  <a:srgbClr val="0000FF"/>
                </a:solidFill>
                <a:latin typeface="Times New Roman" pitchFamily="18" charset="0"/>
                <a:cs typeface="Times New Roman" pitchFamily="18" charset="0"/>
              </a:rPr>
              <a:t>  </a:t>
            </a:r>
            <a:r>
              <a:rPr lang="en-US" sz="2400" b="1" i="1" dirty="0">
                <a:solidFill>
                  <a:srgbClr val="0000FF"/>
                </a:solidFill>
                <a:latin typeface="Times New Roman" pitchFamily="18" charset="0"/>
                <a:cs typeface="Times New Roman" pitchFamily="18" charset="0"/>
              </a:rPr>
              <a:t>1. </a:t>
            </a:r>
            <a:r>
              <a:rPr lang="en-US" sz="2400" b="1" i="1" dirty="0" err="1">
                <a:solidFill>
                  <a:srgbClr val="0000FF"/>
                </a:solidFill>
                <a:latin typeface="Times New Roman" pitchFamily="18" charset="0"/>
                <a:cs typeface="Times New Roman" pitchFamily="18" charset="0"/>
              </a:rPr>
              <a:t>Nhu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cầu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biểu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cảm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của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người</a:t>
            </a:r>
            <a:r>
              <a:rPr lang="en-US" sz="2400" b="1" i="1" dirty="0">
                <a:solidFill>
                  <a:srgbClr val="0000FF"/>
                </a:solidFill>
                <a:latin typeface="Times New Roman" pitchFamily="18" charset="0"/>
                <a:cs typeface="Times New Roman" pitchFamily="18" charset="0"/>
              </a:rPr>
              <a:t>:</a:t>
            </a:r>
          </a:p>
        </p:txBody>
      </p:sp>
      <p:sp>
        <p:nvSpPr>
          <p:cNvPr id="45061" name="TextBox 6"/>
          <p:cNvSpPr txBox="1">
            <a:spLocks noChangeArrowheads="1"/>
          </p:cNvSpPr>
          <p:nvPr/>
        </p:nvSpPr>
        <p:spPr bwMode="auto">
          <a:xfrm>
            <a:off x="70159" y="1012126"/>
            <a:ext cx="5365750" cy="477838"/>
          </a:xfrm>
          <a:prstGeom prst="rect">
            <a:avLst/>
          </a:prstGeom>
          <a:noFill/>
          <a:ln w="9525">
            <a:noFill/>
            <a:miter lim="800000"/>
            <a:headEnd/>
            <a:tailEnd/>
          </a:ln>
        </p:spPr>
        <p:txBody>
          <a:bodyPr>
            <a:spAutoFit/>
          </a:bodyPr>
          <a:lstStyle/>
          <a:p>
            <a:r>
              <a:rPr lang="en-US" sz="2500" b="1" i="1" dirty="0">
                <a:solidFill>
                  <a:srgbClr val="0000FF"/>
                </a:solidFill>
                <a:latin typeface="Times New Roman" pitchFamily="18" charset="0"/>
                <a:cs typeface="Times New Roman" pitchFamily="18" charset="0"/>
              </a:rPr>
              <a:t>  2. </a:t>
            </a:r>
            <a:r>
              <a:rPr lang="en-US" sz="2500" b="1" i="1" dirty="0" err="1">
                <a:solidFill>
                  <a:srgbClr val="0000FF"/>
                </a:solidFill>
                <a:latin typeface="Times New Roman" pitchFamily="18" charset="0"/>
                <a:cs typeface="Times New Roman" pitchFamily="18" charset="0"/>
              </a:rPr>
              <a:t>Đặc</a:t>
            </a:r>
            <a:r>
              <a:rPr lang="en-US" sz="2500" b="1" i="1" dirty="0">
                <a:solidFill>
                  <a:srgbClr val="0000FF"/>
                </a:solidFill>
                <a:latin typeface="Times New Roman" pitchFamily="18" charset="0"/>
                <a:cs typeface="Times New Roman" pitchFamily="18" charset="0"/>
              </a:rPr>
              <a:t> điểm </a:t>
            </a:r>
            <a:r>
              <a:rPr lang="en-US" sz="2500" b="1" i="1" dirty="0" err="1">
                <a:solidFill>
                  <a:srgbClr val="0000FF"/>
                </a:solidFill>
                <a:latin typeface="Times New Roman" pitchFamily="18" charset="0"/>
                <a:cs typeface="Times New Roman" pitchFamily="18" charset="0"/>
              </a:rPr>
              <a:t>chung</a:t>
            </a:r>
            <a:r>
              <a:rPr lang="en-US" sz="2500" b="1" i="1" dirty="0">
                <a:solidFill>
                  <a:srgbClr val="0000FF"/>
                </a:solidFill>
                <a:latin typeface="Times New Roman" pitchFamily="18" charset="0"/>
                <a:cs typeface="Times New Roman" pitchFamily="18" charset="0"/>
              </a:rPr>
              <a:t> </a:t>
            </a:r>
            <a:r>
              <a:rPr lang="en-US" sz="2500" b="1" i="1" dirty="0" err="1">
                <a:solidFill>
                  <a:srgbClr val="0000FF"/>
                </a:solidFill>
                <a:latin typeface="Times New Roman" pitchFamily="18" charset="0"/>
                <a:cs typeface="Times New Roman" pitchFamily="18" charset="0"/>
              </a:rPr>
              <a:t>của</a:t>
            </a:r>
            <a:r>
              <a:rPr lang="en-US" sz="2500" b="1" i="1" dirty="0">
                <a:solidFill>
                  <a:srgbClr val="0000FF"/>
                </a:solidFill>
                <a:latin typeface="Times New Roman" pitchFamily="18" charset="0"/>
                <a:cs typeface="Times New Roman" pitchFamily="18" charset="0"/>
              </a:rPr>
              <a:t> </a:t>
            </a:r>
            <a:r>
              <a:rPr lang="en-US" sz="2500" b="1" i="1" dirty="0" err="1">
                <a:solidFill>
                  <a:srgbClr val="0000FF"/>
                </a:solidFill>
                <a:latin typeface="Times New Roman" pitchFamily="18" charset="0"/>
                <a:cs typeface="Times New Roman" pitchFamily="18" charset="0"/>
              </a:rPr>
              <a:t>văn</a:t>
            </a:r>
            <a:r>
              <a:rPr lang="en-US" sz="2500" b="1" i="1" dirty="0">
                <a:solidFill>
                  <a:srgbClr val="0000FF"/>
                </a:solidFill>
                <a:latin typeface="Times New Roman" pitchFamily="18" charset="0"/>
                <a:cs typeface="Times New Roman" pitchFamily="18" charset="0"/>
              </a:rPr>
              <a:t> </a:t>
            </a:r>
            <a:r>
              <a:rPr lang="en-US" sz="2500" b="1" i="1" dirty="0" err="1">
                <a:solidFill>
                  <a:srgbClr val="0000FF"/>
                </a:solidFill>
                <a:latin typeface="Times New Roman" pitchFamily="18" charset="0"/>
                <a:cs typeface="Times New Roman" pitchFamily="18" charset="0"/>
              </a:rPr>
              <a:t>biểu</a:t>
            </a:r>
            <a:r>
              <a:rPr lang="en-US" sz="2500" b="1" i="1" dirty="0">
                <a:solidFill>
                  <a:srgbClr val="0000FF"/>
                </a:solidFill>
                <a:latin typeface="Times New Roman" pitchFamily="18" charset="0"/>
                <a:cs typeface="Times New Roman" pitchFamily="18" charset="0"/>
              </a:rPr>
              <a:t> </a:t>
            </a:r>
            <a:r>
              <a:rPr lang="en-US" sz="2500" b="1" i="1" dirty="0" err="1">
                <a:solidFill>
                  <a:srgbClr val="0000FF"/>
                </a:solidFill>
                <a:latin typeface="Times New Roman" pitchFamily="18" charset="0"/>
                <a:cs typeface="Times New Roman" pitchFamily="18" charset="0"/>
              </a:rPr>
              <a:t>cảm</a:t>
            </a:r>
            <a:r>
              <a:rPr lang="en-US" sz="2500" b="1" i="1" dirty="0">
                <a:solidFill>
                  <a:srgbClr val="0000FF"/>
                </a:solidFill>
                <a:latin typeface="Times New Roman" pitchFamily="18" charset="0"/>
                <a:cs typeface="Times New Roman" pitchFamily="18" charset="0"/>
              </a:rPr>
              <a:t>:</a:t>
            </a:r>
          </a:p>
        </p:txBody>
      </p:sp>
      <p:sp>
        <p:nvSpPr>
          <p:cNvPr id="19" name="TextBox 18"/>
          <p:cNvSpPr txBox="1">
            <a:spLocks noChangeArrowheads="1"/>
          </p:cNvSpPr>
          <p:nvPr/>
        </p:nvSpPr>
        <p:spPr bwMode="auto">
          <a:xfrm>
            <a:off x="3175" y="2460625"/>
            <a:ext cx="5407025" cy="892175"/>
          </a:xfrm>
          <a:prstGeom prst="rect">
            <a:avLst/>
          </a:prstGeom>
          <a:noFill/>
          <a:ln w="9525">
            <a:noFill/>
            <a:miter lim="800000"/>
            <a:headEnd/>
            <a:tailEnd/>
          </a:ln>
        </p:spPr>
        <p:txBody>
          <a:bodyPr>
            <a:spAutoFit/>
          </a:bodyPr>
          <a:lstStyle/>
          <a:p>
            <a:r>
              <a:rPr lang="en-US" sz="2600">
                <a:latin typeface="Times New Roman" pitchFamily="18" charset="0"/>
                <a:cs typeface="Times New Roman" pitchFamily="18" charset="0"/>
              </a:rPr>
              <a:t>-</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Bộc lộ t</a:t>
            </a:r>
            <a:r>
              <a:rPr lang="vi-VN" sz="2600">
                <a:latin typeface="Times New Roman" pitchFamily="18" charset="0"/>
                <a:cs typeface="Times New Roman" pitchFamily="18" charset="0"/>
              </a:rPr>
              <a:t>ình yêu thương, sự lo lắng của người mẹ dành cho con.</a:t>
            </a:r>
            <a:endParaRPr lang="en-US" sz="2600">
              <a:latin typeface="Times New Roman" pitchFamily="18" charset="0"/>
              <a:cs typeface="Times New Roman" pitchFamily="18" charset="0"/>
            </a:endParaRPr>
          </a:p>
        </p:txBody>
      </p:sp>
      <p:sp>
        <p:nvSpPr>
          <p:cNvPr id="20" name="TextBox 19"/>
          <p:cNvSpPr txBox="1">
            <a:spLocks noChangeArrowheads="1"/>
          </p:cNvSpPr>
          <p:nvPr/>
        </p:nvSpPr>
        <p:spPr bwMode="auto">
          <a:xfrm>
            <a:off x="76200" y="1981200"/>
            <a:ext cx="2514600" cy="461963"/>
          </a:xfrm>
          <a:prstGeom prst="rect">
            <a:avLst/>
          </a:prstGeom>
          <a:noFill/>
          <a:ln w="9525">
            <a:noFill/>
            <a:miter lim="800000"/>
            <a:headEnd/>
            <a:tailEnd/>
          </a:ln>
        </p:spPr>
        <p:txBody>
          <a:bodyPr>
            <a:spAutoFit/>
          </a:bodyPr>
          <a:lstStyle/>
          <a:p>
            <a:r>
              <a:rPr lang="en-US" sz="2400" b="1">
                <a:latin typeface="Times New Roman" pitchFamily="18" charset="0"/>
                <a:sym typeface="Wingdings" pitchFamily="2" charset="2"/>
              </a:rPr>
              <a:t></a:t>
            </a:r>
            <a:r>
              <a:rPr lang="en-US" sz="2400">
                <a:latin typeface="Times New Roman" pitchFamily="18" charset="0"/>
                <a:sym typeface="Wingdings" pitchFamily="2" charset="2"/>
              </a:rPr>
              <a:t> </a:t>
            </a:r>
            <a:r>
              <a:rPr lang="en-US" sz="2400">
                <a:solidFill>
                  <a:srgbClr val="0033CC"/>
                </a:solidFill>
                <a:latin typeface="Times New Roman" pitchFamily="18" charset="0"/>
                <a:cs typeface="Times New Roman" pitchFamily="18" charset="0"/>
              </a:rPr>
              <a:t>*</a:t>
            </a:r>
            <a:r>
              <a:rPr lang="en-US" sz="2400" u="sng">
                <a:solidFill>
                  <a:srgbClr val="0033CC"/>
                </a:solidFill>
                <a:latin typeface="Times New Roman" pitchFamily="18" charset="0"/>
                <a:cs typeface="Times New Roman" pitchFamily="18" charset="0"/>
              </a:rPr>
              <a:t> Đoạn văn 2:</a:t>
            </a:r>
          </a:p>
        </p:txBody>
      </p:sp>
      <p:sp>
        <p:nvSpPr>
          <p:cNvPr id="22" name="TextBox 21"/>
          <p:cNvSpPr txBox="1">
            <a:spLocks noChangeArrowheads="1"/>
          </p:cNvSpPr>
          <p:nvPr/>
        </p:nvSpPr>
        <p:spPr bwMode="auto">
          <a:xfrm>
            <a:off x="-14288" y="4749800"/>
            <a:ext cx="4114801" cy="584200"/>
          </a:xfrm>
          <a:prstGeom prst="rect">
            <a:avLst/>
          </a:prstGeom>
          <a:noFill/>
          <a:ln w="9525">
            <a:noFill/>
            <a:miter lim="800000"/>
            <a:headEnd/>
            <a:tailEnd/>
          </a:ln>
        </p:spPr>
        <p:txBody>
          <a:bodyPr>
            <a:spAutoFit/>
          </a:bodyPr>
          <a:lstStyle/>
          <a:p>
            <a:r>
              <a:rPr lang="en-US" sz="3200" b="1">
                <a:solidFill>
                  <a:srgbClr val="0033CC"/>
                </a:solidFill>
                <a:latin typeface="Times New Roman" pitchFamily="18" charset="0"/>
                <a:cs typeface="Times New Roman" pitchFamily="18" charset="0"/>
                <a:sym typeface="Symbol" pitchFamily="18" charset="2"/>
              </a:rPr>
              <a:t></a:t>
            </a:r>
            <a:r>
              <a:rPr lang="en-US" sz="3200" b="1">
                <a:solidFill>
                  <a:srgbClr val="0033CC"/>
                </a:solidFill>
                <a:latin typeface="Times New Roman" pitchFamily="18" charset="0"/>
                <a:cs typeface="Times New Roman" pitchFamily="18" charset="0"/>
              </a:rPr>
              <a:t> Biểu cảm gián tiếp.</a:t>
            </a:r>
          </a:p>
        </p:txBody>
      </p:sp>
      <p:sp>
        <p:nvSpPr>
          <p:cNvPr id="24" name="TextBox 23"/>
          <p:cNvSpPr txBox="1">
            <a:spLocks noChangeArrowheads="1"/>
          </p:cNvSpPr>
          <p:nvPr/>
        </p:nvSpPr>
        <p:spPr bwMode="auto">
          <a:xfrm>
            <a:off x="0" y="4856163"/>
            <a:ext cx="4724400" cy="477837"/>
          </a:xfrm>
          <a:prstGeom prst="rect">
            <a:avLst/>
          </a:prstGeom>
          <a:noFill/>
          <a:ln w="9525">
            <a:noFill/>
            <a:miter lim="800000"/>
            <a:headEnd/>
            <a:tailEnd/>
          </a:ln>
        </p:spPr>
        <p:txBody>
          <a:bodyPr>
            <a:spAutoFit/>
          </a:bodyPr>
          <a:lstStyle/>
          <a:p>
            <a:endParaRPr lang="en-US" sz="2500">
              <a:latin typeface="Times New Roman" pitchFamily="18" charset="0"/>
              <a:cs typeface="Times New Roman" pitchFamily="18" charset="0"/>
            </a:endParaRPr>
          </a:p>
        </p:txBody>
      </p:sp>
      <p:sp>
        <p:nvSpPr>
          <p:cNvPr id="25" name="TextBox 24"/>
          <p:cNvSpPr txBox="1">
            <a:spLocks noChangeArrowheads="1"/>
          </p:cNvSpPr>
          <p:nvPr/>
        </p:nvSpPr>
        <p:spPr bwMode="auto">
          <a:xfrm>
            <a:off x="0" y="3352800"/>
            <a:ext cx="5278438" cy="1292225"/>
          </a:xfrm>
          <a:prstGeom prst="rect">
            <a:avLst/>
          </a:prstGeom>
          <a:noFill/>
          <a:ln w="9525">
            <a:noFill/>
            <a:miter lim="800000"/>
            <a:headEnd/>
            <a:tailEnd/>
          </a:ln>
        </p:spPr>
        <p:txBody>
          <a:bodyPr>
            <a:spAutoFit/>
          </a:bodyPr>
          <a:lstStyle/>
          <a:p>
            <a:r>
              <a:rPr lang="en-US" sz="2600">
                <a:solidFill>
                  <a:srgbClr val="C00000"/>
                </a:solidFill>
                <a:latin typeface="Times New Roman" pitchFamily="18" charset="0"/>
                <a:cs typeface="Times New Roman" pitchFamily="18" charset="0"/>
                <a:sym typeface="Symbol" pitchFamily="18" charset="2"/>
              </a:rPr>
              <a:t></a:t>
            </a:r>
            <a:r>
              <a:rPr lang="vi-VN" sz="2600">
                <a:solidFill>
                  <a:srgbClr val="C00000"/>
                </a:solidFill>
                <a:latin typeface="Times New Roman" pitchFamily="18" charset="0"/>
                <a:cs typeface="Times New Roman" pitchFamily="18" charset="0"/>
                <a:sym typeface="Symbol" pitchFamily="18" charset="2"/>
              </a:rPr>
              <a:t> Cảm xúc được thể hiện t</a:t>
            </a:r>
            <a:r>
              <a:rPr lang="en-US" sz="2600">
                <a:solidFill>
                  <a:srgbClr val="C00000"/>
                </a:solidFill>
                <a:latin typeface="Times New Roman" pitchFamily="18" charset="0"/>
                <a:cs typeface="Times New Roman" pitchFamily="18" charset="0"/>
              </a:rPr>
              <a:t>hông qua việc kể, miêu tả</a:t>
            </a:r>
            <a:r>
              <a:rPr lang="vi-VN" sz="2600">
                <a:solidFill>
                  <a:srgbClr val="C00000"/>
                </a:solidFill>
                <a:latin typeface="Times New Roman" pitchFamily="18" charset="0"/>
                <a:cs typeface="Times New Roman" pitchFamily="18" charset="0"/>
              </a:rPr>
              <a:t> tâm trạng của người mẹ.</a:t>
            </a:r>
            <a:endParaRPr lang="en-US" sz="2600">
              <a:solidFill>
                <a:srgbClr val="C00000"/>
              </a:solidFill>
              <a:latin typeface=".VnTime" pitchFamily="34" charset="0"/>
            </a:endParaRPr>
          </a:p>
        </p:txBody>
      </p:sp>
    </p:spTree>
    <p:extLst>
      <p:ext uri="{BB962C8B-B14F-4D97-AF65-F5344CB8AC3E}">
        <p14:creationId xmlns:p14="http://schemas.microsoft.com/office/powerpoint/2010/main" val="107843790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
          <p:cNvSpPr txBox="1">
            <a:spLocks noChangeArrowheads="1"/>
          </p:cNvSpPr>
          <p:nvPr/>
        </p:nvSpPr>
        <p:spPr bwMode="auto">
          <a:xfrm>
            <a:off x="685800" y="228600"/>
            <a:ext cx="7772400" cy="646113"/>
          </a:xfrm>
          <a:prstGeom prst="rect">
            <a:avLst/>
          </a:prstGeom>
          <a:noFill/>
          <a:ln w="9525">
            <a:noFill/>
            <a:miter lim="800000"/>
            <a:headEnd/>
            <a:tailEnd/>
          </a:ln>
        </p:spPr>
        <p:txBody>
          <a:bodyPr>
            <a:spAutoFit/>
          </a:bodyPr>
          <a:lstStyle/>
          <a:p>
            <a:r>
              <a:rPr lang="en-US" sz="3600" b="1" i="1" u="sng" dirty="0">
                <a:solidFill>
                  <a:srgbClr val="0033CC"/>
                </a:solidFill>
                <a:latin typeface="Times New Roman" pitchFamily="18" charset="0"/>
                <a:cs typeface="Times New Roman" pitchFamily="18" charset="0"/>
              </a:rPr>
              <a:t>b) </a:t>
            </a:r>
            <a:r>
              <a:rPr lang="en-US" sz="3600" b="1" i="1" u="sng" dirty="0" err="1">
                <a:solidFill>
                  <a:srgbClr val="0033CC"/>
                </a:solidFill>
                <a:latin typeface="Times New Roman" pitchFamily="18" charset="0"/>
                <a:cs typeface="Times New Roman" pitchFamily="18" charset="0"/>
              </a:rPr>
              <a:t>Ghi</a:t>
            </a:r>
            <a:r>
              <a:rPr lang="en-US" sz="3600" b="1" i="1" u="sng" dirty="0">
                <a:solidFill>
                  <a:srgbClr val="0033CC"/>
                </a:solidFill>
                <a:latin typeface="Times New Roman" pitchFamily="18" charset="0"/>
                <a:cs typeface="Times New Roman" pitchFamily="18" charset="0"/>
              </a:rPr>
              <a:t> </a:t>
            </a:r>
            <a:r>
              <a:rPr lang="en-US" sz="3600" b="1" i="1" u="sng" dirty="0" err="1" smtClean="0">
                <a:solidFill>
                  <a:srgbClr val="0033CC"/>
                </a:solidFill>
                <a:latin typeface="Times New Roman" pitchFamily="18" charset="0"/>
                <a:cs typeface="Times New Roman" pitchFamily="18" charset="0"/>
              </a:rPr>
              <a:t>nhớ</a:t>
            </a:r>
            <a:r>
              <a:rPr lang="en-US" sz="3600" b="1" i="1" u="sng" dirty="0" smtClean="0">
                <a:solidFill>
                  <a:srgbClr val="0033CC"/>
                </a:solidFill>
                <a:latin typeface="Times New Roman" pitchFamily="18" charset="0"/>
                <a:cs typeface="Times New Roman" pitchFamily="18" charset="0"/>
              </a:rPr>
              <a:t>:  </a:t>
            </a:r>
            <a:r>
              <a:rPr lang="en-US" sz="3600" b="1" i="1" u="sng" dirty="0">
                <a:solidFill>
                  <a:srgbClr val="0033CC"/>
                </a:solidFill>
                <a:latin typeface="Times New Roman" pitchFamily="18" charset="0"/>
                <a:cs typeface="Times New Roman" pitchFamily="18" charset="0"/>
              </a:rPr>
              <a:t>3, 4: </a:t>
            </a:r>
            <a:r>
              <a:rPr lang="en-US" sz="3600" b="1" i="1" dirty="0">
                <a:solidFill>
                  <a:srgbClr val="0033CC"/>
                </a:solidFill>
                <a:latin typeface="Times New Roman" pitchFamily="18" charset="0"/>
                <a:cs typeface="Times New Roman" pitchFamily="18" charset="0"/>
              </a:rPr>
              <a:t>(</a:t>
            </a:r>
            <a:r>
              <a:rPr lang="en-US" sz="3600" b="1" i="1" dirty="0" err="1">
                <a:solidFill>
                  <a:srgbClr val="0033CC"/>
                </a:solidFill>
                <a:latin typeface="Times New Roman" pitchFamily="18" charset="0"/>
                <a:cs typeface="Times New Roman" pitchFamily="18" charset="0"/>
              </a:rPr>
              <a:t>sgk</a:t>
            </a:r>
            <a:r>
              <a:rPr lang="en-US" sz="3600" b="1" i="1" dirty="0">
                <a:solidFill>
                  <a:srgbClr val="0033CC"/>
                </a:solidFill>
                <a:latin typeface="Times New Roman" pitchFamily="18" charset="0"/>
                <a:cs typeface="Times New Roman" pitchFamily="18" charset="0"/>
              </a:rPr>
              <a:t>/73). </a:t>
            </a:r>
            <a:endParaRPr lang="en-US" sz="3600" dirty="0">
              <a:solidFill>
                <a:srgbClr val="0033CC"/>
              </a:solidFill>
              <a:latin typeface="Times New Roman" pitchFamily="18" charset="0"/>
              <a:cs typeface="Times New Roman" pitchFamily="18" charset="0"/>
            </a:endParaRPr>
          </a:p>
        </p:txBody>
      </p:sp>
      <p:sp>
        <p:nvSpPr>
          <p:cNvPr id="7" name="Horizontal Scroll 6"/>
          <p:cNvSpPr/>
          <p:nvPr/>
        </p:nvSpPr>
        <p:spPr>
          <a:xfrm>
            <a:off x="0" y="304800"/>
            <a:ext cx="9144000" cy="6096000"/>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Arial" pitchFamily="34" charset="0"/>
              <a:buChar char="•"/>
              <a:defRPr/>
            </a:pP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Tình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trong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văn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biểu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thường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là</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những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tình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tốt</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đẹp</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thấm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nhuần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tư</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tưởng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nhân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văn</a:t>
            </a:r>
            <a:r>
              <a:rPr lang="en-US" sz="3400" dirty="0">
                <a:solidFill>
                  <a:srgbClr val="0033CC"/>
                </a:solidFill>
                <a:latin typeface="Times New Roman" pitchFamily="18" charset="0"/>
                <a:cs typeface="Times New Roman" pitchFamily="18" charset="0"/>
              </a:rPr>
              <a:t> </a:t>
            </a:r>
            <a:r>
              <a:rPr lang="en-US" sz="3400" i="1" dirty="0">
                <a:solidFill>
                  <a:srgbClr val="0033CC"/>
                </a:solidFill>
                <a:latin typeface="Times New Roman" pitchFamily="18" charset="0"/>
                <a:cs typeface="Times New Roman" pitchFamily="18" charset="0"/>
              </a:rPr>
              <a:t>(</a:t>
            </a:r>
            <a:r>
              <a:rPr lang="en-US" sz="3400" i="1" dirty="0" err="1">
                <a:solidFill>
                  <a:srgbClr val="0033CC"/>
                </a:solidFill>
                <a:latin typeface="Times New Roman" pitchFamily="18" charset="0"/>
                <a:cs typeface="Times New Roman" pitchFamily="18" charset="0"/>
              </a:rPr>
              <a:t>như</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yêu</a:t>
            </a:r>
            <a:r>
              <a:rPr lang="en-US" sz="3400" i="1" dirty="0">
                <a:solidFill>
                  <a:srgbClr val="0033CC"/>
                </a:solidFill>
                <a:latin typeface="Times New Roman" pitchFamily="18" charset="0"/>
                <a:cs typeface="Times New Roman" pitchFamily="18" charset="0"/>
              </a:rPr>
              <a:t> con </a:t>
            </a:r>
            <a:r>
              <a:rPr lang="en-US" sz="3400" i="1" dirty="0" err="1">
                <a:solidFill>
                  <a:srgbClr val="0033CC"/>
                </a:solidFill>
                <a:latin typeface="Times New Roman" pitchFamily="18" charset="0"/>
                <a:cs typeface="Times New Roman" pitchFamily="18" charset="0"/>
              </a:rPr>
              <a:t>người</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yêu</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thiên</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nhiên</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yêu</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Tổ</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quốc</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ghét</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những</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thói</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tầm</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thường</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độc</a:t>
            </a:r>
            <a:r>
              <a:rPr lang="en-US" sz="3400" i="1" dirty="0">
                <a:solidFill>
                  <a:srgbClr val="0033CC"/>
                </a:solidFill>
                <a:latin typeface="Times New Roman" pitchFamily="18" charset="0"/>
                <a:cs typeface="Times New Roman" pitchFamily="18" charset="0"/>
              </a:rPr>
              <a:t> </a:t>
            </a:r>
            <a:r>
              <a:rPr lang="en-US" sz="3400" i="1" dirty="0" err="1">
                <a:solidFill>
                  <a:srgbClr val="0033CC"/>
                </a:solidFill>
                <a:latin typeface="Times New Roman" pitchFamily="18" charset="0"/>
                <a:cs typeface="Times New Roman" pitchFamily="18" charset="0"/>
              </a:rPr>
              <a:t>ác</a:t>
            </a:r>
            <a:r>
              <a:rPr lang="en-US" sz="3400" i="1" dirty="0">
                <a:solidFill>
                  <a:srgbClr val="0033CC"/>
                </a:solidFill>
                <a:latin typeface="Times New Roman" pitchFamily="18" charset="0"/>
                <a:cs typeface="Times New Roman" pitchFamily="18" charset="0"/>
              </a:rPr>
              <a:t>,…)</a:t>
            </a:r>
            <a:r>
              <a:rPr lang="vi-VN" sz="3400" i="1" dirty="0">
                <a:solidFill>
                  <a:srgbClr val="0033CC"/>
                </a:solidFill>
                <a:latin typeface="Times New Roman" pitchFamily="18" charset="0"/>
                <a:cs typeface="Times New Roman" pitchFamily="18" charset="0"/>
              </a:rPr>
              <a:t>.</a:t>
            </a:r>
            <a:endParaRPr lang="en-US" sz="3400" i="1" dirty="0">
              <a:solidFill>
                <a:srgbClr val="0033CC"/>
              </a:solidFill>
              <a:latin typeface="Times New Roman" pitchFamily="18" charset="0"/>
              <a:cs typeface="Times New Roman" pitchFamily="18" charset="0"/>
            </a:endParaRPr>
          </a:p>
          <a:p>
            <a:pPr algn="just" fontAlgn="auto">
              <a:spcBef>
                <a:spcPts val="0"/>
              </a:spcBef>
              <a:spcAft>
                <a:spcPts val="0"/>
              </a:spcAft>
              <a:buFont typeface="Arial" pitchFamily="34" charset="0"/>
              <a:buChar char="•"/>
              <a:defRPr/>
            </a:pP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Ngoài</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cách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biểu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trực</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tiếp</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như</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tiếng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kêu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lời</a:t>
            </a:r>
            <a:r>
              <a:rPr lang="en-US" sz="3400" dirty="0">
                <a:solidFill>
                  <a:srgbClr val="0033CC"/>
                </a:solidFill>
                <a:latin typeface="Times New Roman" pitchFamily="18" charset="0"/>
                <a:cs typeface="Times New Roman" pitchFamily="18" charset="0"/>
              </a:rPr>
              <a:t> than, </a:t>
            </a:r>
            <a:r>
              <a:rPr lang="en-US" sz="3400" dirty="0" err="1">
                <a:solidFill>
                  <a:srgbClr val="0033CC"/>
                </a:solidFill>
                <a:latin typeface="Times New Roman" pitchFamily="18" charset="0"/>
                <a:cs typeface="Times New Roman" pitchFamily="18" charset="0"/>
              </a:rPr>
              <a:t>văn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biểu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còn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sử</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dụng</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các</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biện</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pháp</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tự</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sự</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miêu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tả</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để</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khêu</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gợi</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tình</a:t>
            </a:r>
            <a:r>
              <a:rPr lang="en-US" sz="3400" dirty="0">
                <a:solidFill>
                  <a:srgbClr val="0033CC"/>
                </a:solidFill>
                <a:latin typeface="Times New Roman" pitchFamily="18" charset="0"/>
                <a:cs typeface="Times New Roman" pitchFamily="18" charset="0"/>
              </a:rPr>
              <a:t> </a:t>
            </a:r>
            <a:r>
              <a:rPr lang="en-US" sz="3400" dirty="0" err="1">
                <a:solidFill>
                  <a:srgbClr val="0033CC"/>
                </a:solidFill>
                <a:latin typeface="Times New Roman" pitchFamily="18" charset="0"/>
                <a:cs typeface="Times New Roman" pitchFamily="18" charset="0"/>
              </a:rPr>
              <a:t>cảm</a:t>
            </a:r>
            <a:r>
              <a:rPr lang="en-US" sz="3400" dirty="0">
                <a:solidFill>
                  <a:srgbClr val="0033CC"/>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0" y="228600"/>
            <a:ext cx="4114800" cy="584200"/>
          </a:xfrm>
          <a:prstGeom prst="rect">
            <a:avLst/>
          </a:prstGeom>
          <a:noFill/>
          <a:ln w="9525">
            <a:noFill/>
            <a:miter lim="800000"/>
            <a:headEnd/>
            <a:tailEnd/>
          </a:ln>
        </p:spPr>
        <p:txBody>
          <a:bodyPr>
            <a:spAutoFit/>
          </a:bodyPr>
          <a:lstStyle/>
          <a:p>
            <a:r>
              <a:rPr lang="fr-FR" sz="3200" b="1" dirty="0">
                <a:latin typeface="Times New Roman" pitchFamily="18" charset="0"/>
                <a:cs typeface="Times New Roman" pitchFamily="18" charset="0"/>
              </a:rPr>
              <a:t>II- </a:t>
            </a:r>
            <a:r>
              <a:rPr lang="fr-FR" sz="3200" b="1" u="sng" dirty="0" err="1">
                <a:latin typeface="Times New Roman" pitchFamily="18" charset="0"/>
                <a:cs typeface="Times New Roman" pitchFamily="18" charset="0"/>
              </a:rPr>
              <a:t>Luyện</a:t>
            </a:r>
            <a:r>
              <a:rPr lang="fr-FR" sz="3200" b="1" u="sng" dirty="0">
                <a:latin typeface="Times New Roman" pitchFamily="18" charset="0"/>
                <a:cs typeface="Times New Roman" pitchFamily="18" charset="0"/>
              </a:rPr>
              <a:t> </a:t>
            </a:r>
            <a:r>
              <a:rPr lang="fr-FR" sz="3200" b="1" u="sng" dirty="0" err="1">
                <a:latin typeface="Times New Roman" pitchFamily="18" charset="0"/>
                <a:cs typeface="Times New Roman" pitchFamily="18" charset="0"/>
              </a:rPr>
              <a:t>tập</a:t>
            </a:r>
            <a:endParaRPr lang="en-US" sz="3200" dirty="0">
              <a:latin typeface="Calibri" pitchFamily="34" charset="0"/>
            </a:endParaRPr>
          </a:p>
        </p:txBody>
      </p:sp>
      <p:sp>
        <p:nvSpPr>
          <p:cNvPr id="20" name="TextBox 19"/>
          <p:cNvSpPr txBox="1">
            <a:spLocks noChangeArrowheads="1"/>
          </p:cNvSpPr>
          <p:nvPr/>
        </p:nvSpPr>
        <p:spPr bwMode="auto">
          <a:xfrm>
            <a:off x="0" y="771525"/>
            <a:ext cx="3429000" cy="523875"/>
          </a:xfrm>
          <a:prstGeom prst="rect">
            <a:avLst/>
          </a:prstGeom>
          <a:noFill/>
          <a:ln w="9525">
            <a:noFill/>
            <a:miter lim="800000"/>
            <a:headEnd/>
            <a:tailEnd/>
          </a:ln>
        </p:spPr>
        <p:txBody>
          <a:bodyPr>
            <a:spAutoFit/>
          </a:bodyPr>
          <a:lstStyle/>
          <a:p>
            <a:r>
              <a:rPr lang="fr-FR" sz="2800" b="1" u="sng">
                <a:latin typeface="Times New Roman" pitchFamily="18" charset="0"/>
                <a:cs typeface="Times New Roman" pitchFamily="18" charset="0"/>
              </a:rPr>
              <a:t>Bài tập 1</a:t>
            </a:r>
            <a:r>
              <a:rPr lang="fr-FR" sz="2800" b="1">
                <a:latin typeface="Times New Roman" pitchFamily="18" charset="0"/>
                <a:cs typeface="Times New Roman" pitchFamily="18" charset="0"/>
              </a:rPr>
              <a:t>: (SGK/73)</a:t>
            </a:r>
            <a:endParaRPr lang="en-US" sz="2800">
              <a:latin typeface="Times New Roman" pitchFamily="18" charset="0"/>
              <a:cs typeface="Times New Roman" pitchFamily="18" charset="0"/>
            </a:endParaRPr>
          </a:p>
        </p:txBody>
      </p:sp>
      <p:sp>
        <p:nvSpPr>
          <p:cNvPr id="22" name="TextBox 21"/>
          <p:cNvSpPr txBox="1">
            <a:spLocks noChangeArrowheads="1"/>
          </p:cNvSpPr>
          <p:nvPr/>
        </p:nvSpPr>
        <p:spPr bwMode="auto">
          <a:xfrm>
            <a:off x="0" y="1447800"/>
            <a:ext cx="4724400" cy="523875"/>
          </a:xfrm>
          <a:prstGeom prst="rect">
            <a:avLst/>
          </a:prstGeom>
          <a:noFill/>
          <a:ln w="9525">
            <a:noFill/>
            <a:miter lim="800000"/>
            <a:headEnd/>
            <a:tailEnd/>
          </a:ln>
        </p:spPr>
        <p:txBody>
          <a:bodyPr>
            <a:spAutoFit/>
          </a:bodyPr>
          <a:lstStyle/>
          <a:p>
            <a:endParaRPr lang="en-US" sz="2800">
              <a:latin typeface="Times New Roman" pitchFamily="18" charset="0"/>
              <a:cs typeface="Times New Roman" pitchFamily="18" charset="0"/>
            </a:endParaRPr>
          </a:p>
        </p:txBody>
      </p:sp>
      <p:sp>
        <p:nvSpPr>
          <p:cNvPr id="10" name="Rectangle 9"/>
          <p:cNvSpPr/>
          <p:nvPr/>
        </p:nvSpPr>
        <p:spPr>
          <a:xfrm>
            <a:off x="76200" y="1981200"/>
            <a:ext cx="8915400" cy="1508105"/>
          </a:xfrm>
          <a:prstGeom prst="rect">
            <a:avLst/>
          </a:prstGeom>
          <a:solidFill>
            <a:schemeClr val="accent3">
              <a:lumMod val="20000"/>
              <a:lumOff val="80000"/>
            </a:schemeClr>
          </a:solidFill>
        </p:spPr>
        <p:txBody>
          <a:bodyPr wrap="square">
            <a:spAutoFit/>
          </a:bodyPr>
          <a:lstStyle/>
          <a:p>
            <a:pPr fontAlgn="auto">
              <a:spcBef>
                <a:spcPts val="0"/>
              </a:spcBef>
              <a:spcAft>
                <a:spcPts val="0"/>
              </a:spcAft>
              <a:defRPr/>
            </a:pPr>
            <a:r>
              <a:rPr lang="en-US" sz="3600" b="1" i="1" dirty="0">
                <a:solidFill>
                  <a:srgbClr val="FF0000"/>
                </a:solidFill>
                <a:effectLst>
                  <a:outerShdw blurRad="38100" dist="38100" dir="2700000" algn="tl">
                    <a:srgbClr val="000000">
                      <a:alpha val="43137"/>
                    </a:srgbClr>
                  </a:outerShdw>
                </a:effectLst>
                <a:latin typeface="Times New Roman"/>
                <a:cs typeface="Times New Roman"/>
              </a:rPr>
              <a:t>?</a:t>
            </a:r>
            <a:r>
              <a:rPr lang="en-US" sz="3600" b="1" i="1" dirty="0">
                <a:solidFill>
                  <a:srgbClr val="FF0000"/>
                </a:solidFill>
                <a:latin typeface="Times New Roman"/>
                <a:cs typeface="Times New Roman"/>
              </a:rPr>
              <a:t> </a:t>
            </a:r>
            <a:r>
              <a:rPr lang="en-US" sz="2800" dirty="0">
                <a:solidFill>
                  <a:srgbClr val="FF0000"/>
                </a:solidFill>
                <a:latin typeface="Times New Roman" pitchFamily="18" charset="0"/>
              </a:rPr>
              <a:t>So </a:t>
            </a:r>
            <a:r>
              <a:rPr lang="en-US" sz="2800" dirty="0" err="1">
                <a:solidFill>
                  <a:srgbClr val="FF0000"/>
                </a:solidFill>
                <a:latin typeface="Times New Roman" pitchFamily="18" charset="0"/>
              </a:rPr>
              <a:t>sánh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hai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đoạn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văn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sau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và</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cho</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biết</a:t>
            </a:r>
            <a:r>
              <a:rPr lang="en-US" sz="2800" i="1" dirty="0">
                <a:solidFill>
                  <a:srgbClr val="FF0000"/>
                </a:solidFill>
                <a:latin typeface="Times New Roman" pitchFamily="18" charset="0"/>
              </a:rPr>
              <a:t> </a:t>
            </a:r>
            <a:r>
              <a:rPr lang="en-US" sz="2800" b="1" i="1" u="sng" dirty="0" err="1">
                <a:solidFill>
                  <a:srgbClr val="FF0000"/>
                </a:solidFill>
                <a:latin typeface="Times New Roman" pitchFamily="18" charset="0"/>
              </a:rPr>
              <a:t>đoạn</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nào</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là</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văn</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biểu</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cảm</a:t>
            </a:r>
            <a:r>
              <a:rPr lang="en-US" sz="2800" i="1" dirty="0">
                <a:solidFill>
                  <a:srgbClr val="FF0000"/>
                </a:solidFill>
                <a:latin typeface="Times New Roman" pitchFamily="18" charset="0"/>
              </a:rPr>
              <a:t>? </a:t>
            </a:r>
            <a:r>
              <a:rPr lang="en-US" sz="2800" b="1" i="1" u="sng" dirty="0" err="1">
                <a:solidFill>
                  <a:srgbClr val="FF0000"/>
                </a:solidFill>
                <a:latin typeface="Times New Roman" pitchFamily="18" charset="0"/>
              </a:rPr>
              <a:t>Vì</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sao</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Hãy</a:t>
            </a:r>
            <a:r>
              <a:rPr lang="en-US" sz="2800" i="1" dirty="0">
                <a:solidFill>
                  <a:srgbClr val="FF0000"/>
                </a:solidFill>
                <a:latin typeface="Times New Roman" pitchFamily="18" charset="0"/>
              </a:rPr>
              <a:t> </a:t>
            </a:r>
            <a:r>
              <a:rPr lang="en-US" sz="2800" b="1" i="1" u="sng" dirty="0" err="1">
                <a:solidFill>
                  <a:srgbClr val="FF0000"/>
                </a:solidFill>
                <a:latin typeface="Times New Roman" pitchFamily="18" charset="0"/>
              </a:rPr>
              <a:t>chỉ</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ra</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nội</a:t>
            </a:r>
            <a:r>
              <a:rPr lang="en-US" sz="2800" b="1" i="1" u="sng" dirty="0">
                <a:solidFill>
                  <a:srgbClr val="FF0000"/>
                </a:solidFill>
                <a:latin typeface="Times New Roman" pitchFamily="18" charset="0"/>
              </a:rPr>
              <a:t> dung </a:t>
            </a:r>
            <a:r>
              <a:rPr lang="en-US" sz="2800" b="1" i="1" u="sng" dirty="0" err="1">
                <a:solidFill>
                  <a:srgbClr val="FF0000"/>
                </a:solidFill>
                <a:latin typeface="Times New Roman" pitchFamily="18" charset="0"/>
              </a:rPr>
              <a:t>biểu</a:t>
            </a:r>
            <a:r>
              <a:rPr lang="en-US" sz="2800" b="1" i="1" u="sng" dirty="0">
                <a:solidFill>
                  <a:srgbClr val="FF0000"/>
                </a:solidFill>
                <a:latin typeface="Times New Roman" pitchFamily="18" charset="0"/>
              </a:rPr>
              <a:t> </a:t>
            </a:r>
            <a:r>
              <a:rPr lang="en-US" sz="2800" b="1" i="1" u="sng" dirty="0" err="1">
                <a:solidFill>
                  <a:srgbClr val="FF0000"/>
                </a:solidFill>
                <a:latin typeface="Times New Roman" pitchFamily="18" charset="0"/>
              </a:rPr>
              <a:t>cảm</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của</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đoạn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văn</a:t>
            </a:r>
            <a:r>
              <a:rPr lang="en-US" sz="2800" i="1" dirty="0">
                <a:solidFill>
                  <a:srgbClr val="FF0000"/>
                </a:solidFill>
                <a:latin typeface="Times New Roman" pitchFamily="18" charset="0"/>
              </a:rPr>
              <a:t> </a:t>
            </a:r>
            <a:r>
              <a:rPr lang="en-US" sz="2800" i="1" dirty="0" err="1">
                <a:solidFill>
                  <a:srgbClr val="FF0000"/>
                </a:solidFill>
                <a:latin typeface="Times New Roman" pitchFamily="18" charset="0"/>
              </a:rPr>
              <a:t>ấy</a:t>
            </a:r>
            <a:r>
              <a:rPr lang="en-US" sz="2800" i="1" dirty="0">
                <a:solidFill>
                  <a:srgbClr val="FF0000"/>
                </a:solidFill>
                <a:latin typeface="Times New Roman" pitchFamily="18" charset="0"/>
              </a:rPr>
              <a:t>.</a:t>
            </a:r>
            <a:endParaRPr lang="en-US" sz="2800" i="1" dirty="0">
              <a:latin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p:bldP spid="22"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0" y="228600"/>
            <a:ext cx="4513263" cy="4003964"/>
          </a:xfrm>
        </p:spPr>
        <p:txBody>
          <a:bodyPr>
            <a:normAutofit fontScale="32500" lnSpcReduction="20000"/>
          </a:bodyPr>
          <a:lstStyle/>
          <a:p>
            <a:pPr>
              <a:lnSpc>
                <a:spcPct val="120000"/>
              </a:lnSpc>
              <a:buFontTx/>
              <a:buNone/>
            </a:pPr>
            <a:r>
              <a:rPr lang="en-US" sz="7400" b="1" dirty="0" smtClean="0">
                <a:solidFill>
                  <a:srgbClr val="0033CC"/>
                </a:solidFill>
                <a:latin typeface="Times New Roman" pitchFamily="18" charset="0"/>
              </a:rPr>
              <a:t>a)</a:t>
            </a:r>
            <a:r>
              <a:rPr lang="en-US" sz="7400" dirty="0" smtClean="0">
                <a:latin typeface="Times New Roman" pitchFamily="18" charset="0"/>
              </a:rPr>
              <a:t> </a:t>
            </a:r>
            <a:r>
              <a:rPr lang="en-US" sz="7400" dirty="0" err="1" smtClean="0">
                <a:latin typeface="Times New Roman" pitchFamily="18" charset="0"/>
              </a:rPr>
              <a:t>Hải</a:t>
            </a:r>
            <a:r>
              <a:rPr lang="en-US" sz="7400" dirty="0" smtClean="0">
                <a:latin typeface="Times New Roman" pitchFamily="18" charset="0"/>
              </a:rPr>
              <a:t> </a:t>
            </a:r>
            <a:r>
              <a:rPr lang="en-US" sz="7400" dirty="0" err="1" smtClean="0">
                <a:latin typeface="Times New Roman" pitchFamily="18" charset="0"/>
              </a:rPr>
              <a:t>đường</a:t>
            </a:r>
            <a:r>
              <a:rPr lang="en-US" sz="7400" dirty="0" smtClean="0">
                <a:latin typeface="Times New Roman" pitchFamily="18" charset="0"/>
              </a:rPr>
              <a:t>: </a:t>
            </a:r>
            <a:r>
              <a:rPr lang="en-US" sz="7400" dirty="0" err="1" smtClean="0">
                <a:latin typeface="Times New Roman" pitchFamily="18" charset="0"/>
              </a:rPr>
              <a:t>loài</a:t>
            </a:r>
            <a:r>
              <a:rPr lang="en-US" sz="7400" dirty="0" smtClean="0">
                <a:latin typeface="Times New Roman" pitchFamily="18" charset="0"/>
              </a:rPr>
              <a:t> </a:t>
            </a:r>
            <a:r>
              <a:rPr lang="en-US" sz="7400" dirty="0" err="1" smtClean="0">
                <a:latin typeface="Times New Roman" pitchFamily="18" charset="0"/>
              </a:rPr>
              <a:t>cây</a:t>
            </a:r>
            <a:r>
              <a:rPr lang="en-US" sz="7400" dirty="0" smtClean="0">
                <a:latin typeface="Times New Roman" pitchFamily="18" charset="0"/>
              </a:rPr>
              <a:t> </a:t>
            </a:r>
            <a:r>
              <a:rPr lang="en-US" sz="7400" dirty="0" err="1" smtClean="0">
                <a:latin typeface="Times New Roman" pitchFamily="18" charset="0"/>
              </a:rPr>
              <a:t>nhỡ</a:t>
            </a:r>
            <a:r>
              <a:rPr lang="en-US" sz="7400" dirty="0" smtClean="0">
                <a:latin typeface="Times New Roman" pitchFamily="18" charset="0"/>
              </a:rPr>
              <a:t>, </a:t>
            </a:r>
            <a:r>
              <a:rPr lang="en-US" sz="7400" dirty="0" err="1" smtClean="0">
                <a:latin typeface="Times New Roman" pitchFamily="18" charset="0"/>
              </a:rPr>
              <a:t>họ</a:t>
            </a:r>
            <a:r>
              <a:rPr lang="en-US" sz="7400" dirty="0" smtClean="0">
                <a:latin typeface="Times New Roman" pitchFamily="18" charset="0"/>
              </a:rPr>
              <a:t> </a:t>
            </a:r>
            <a:r>
              <a:rPr lang="en-US" sz="7400" dirty="0" err="1" smtClean="0">
                <a:latin typeface="Times New Roman" pitchFamily="18" charset="0"/>
              </a:rPr>
              <a:t>chè</a:t>
            </a:r>
            <a:r>
              <a:rPr lang="en-US" sz="7400" dirty="0" smtClean="0">
                <a:latin typeface="Times New Roman" pitchFamily="18" charset="0"/>
              </a:rPr>
              <a:t>, </a:t>
            </a:r>
            <a:r>
              <a:rPr lang="en-US" sz="7400" dirty="0" err="1" smtClean="0">
                <a:latin typeface="Times New Roman" pitchFamily="18" charset="0"/>
              </a:rPr>
              <a:t>lá</a:t>
            </a:r>
            <a:r>
              <a:rPr lang="en-US" sz="7400" dirty="0" smtClean="0">
                <a:latin typeface="Times New Roman" pitchFamily="18" charset="0"/>
              </a:rPr>
              <a:t> </a:t>
            </a:r>
            <a:r>
              <a:rPr lang="en-US" sz="7400" dirty="0" err="1" smtClean="0">
                <a:latin typeface="Times New Roman" pitchFamily="18" charset="0"/>
              </a:rPr>
              <a:t>dài</a:t>
            </a:r>
            <a:r>
              <a:rPr lang="en-US" sz="7400" dirty="0" smtClean="0">
                <a:latin typeface="Times New Roman" pitchFamily="18" charset="0"/>
              </a:rPr>
              <a:t>, </a:t>
            </a:r>
            <a:r>
              <a:rPr lang="en-US" sz="7400" dirty="0" err="1" smtClean="0">
                <a:latin typeface="Times New Roman" pitchFamily="18" charset="0"/>
              </a:rPr>
              <a:t>dày</a:t>
            </a:r>
            <a:r>
              <a:rPr lang="en-US" sz="7400" dirty="0" smtClean="0">
                <a:latin typeface="Times New Roman" pitchFamily="18" charset="0"/>
              </a:rPr>
              <a:t>, </a:t>
            </a:r>
            <a:r>
              <a:rPr lang="en-US" sz="7400" dirty="0" err="1" smtClean="0">
                <a:latin typeface="Times New Roman" pitchFamily="18" charset="0"/>
              </a:rPr>
              <a:t>mặt</a:t>
            </a:r>
            <a:r>
              <a:rPr lang="en-US" sz="7400" dirty="0" smtClean="0">
                <a:latin typeface="Times New Roman" pitchFamily="18" charset="0"/>
              </a:rPr>
              <a:t> </a:t>
            </a:r>
            <a:r>
              <a:rPr lang="en-US" sz="7400" dirty="0" err="1" smtClean="0">
                <a:latin typeface="Times New Roman" pitchFamily="18" charset="0"/>
              </a:rPr>
              <a:t>trên</a:t>
            </a:r>
            <a:r>
              <a:rPr lang="en-US" sz="7400" dirty="0" smtClean="0">
                <a:latin typeface="Times New Roman" pitchFamily="18" charset="0"/>
              </a:rPr>
              <a:t> </a:t>
            </a:r>
            <a:r>
              <a:rPr lang="en-US" sz="7400" dirty="0" err="1" smtClean="0">
                <a:latin typeface="Times New Roman" pitchFamily="18" charset="0"/>
              </a:rPr>
              <a:t>bóng</a:t>
            </a:r>
            <a:r>
              <a:rPr lang="en-US" sz="7400" dirty="0" smtClean="0">
                <a:latin typeface="Times New Roman" pitchFamily="18" charset="0"/>
              </a:rPr>
              <a:t>, </a:t>
            </a:r>
            <a:r>
              <a:rPr lang="en-US" sz="7400" dirty="0" err="1" smtClean="0">
                <a:latin typeface="Times New Roman" pitchFamily="18" charset="0"/>
              </a:rPr>
              <a:t>mép</a:t>
            </a:r>
            <a:r>
              <a:rPr lang="en-US" sz="7400" dirty="0" smtClean="0">
                <a:latin typeface="Times New Roman" pitchFamily="18" charset="0"/>
              </a:rPr>
              <a:t> </a:t>
            </a:r>
            <a:r>
              <a:rPr lang="en-US" sz="7400" dirty="0" err="1" smtClean="0">
                <a:latin typeface="Times New Roman" pitchFamily="18" charset="0"/>
              </a:rPr>
              <a:t>có</a:t>
            </a:r>
            <a:r>
              <a:rPr lang="en-US" sz="7400" dirty="0" smtClean="0">
                <a:latin typeface="Times New Roman" pitchFamily="18" charset="0"/>
              </a:rPr>
              <a:t> </a:t>
            </a:r>
            <a:r>
              <a:rPr lang="en-US" sz="7400" dirty="0" err="1" smtClean="0">
                <a:latin typeface="Times New Roman" pitchFamily="18" charset="0"/>
              </a:rPr>
              <a:t>nhiều</a:t>
            </a:r>
            <a:r>
              <a:rPr lang="en-US" sz="7400" dirty="0" smtClean="0">
                <a:latin typeface="Times New Roman" pitchFamily="18" charset="0"/>
              </a:rPr>
              <a:t> </a:t>
            </a:r>
            <a:r>
              <a:rPr lang="en-US" sz="7400" dirty="0" err="1" smtClean="0">
                <a:latin typeface="Times New Roman" pitchFamily="18" charset="0"/>
              </a:rPr>
              <a:t>răng</a:t>
            </a:r>
            <a:r>
              <a:rPr lang="en-US" sz="7400" dirty="0" smtClean="0">
                <a:latin typeface="Times New Roman" pitchFamily="18" charset="0"/>
              </a:rPr>
              <a:t> </a:t>
            </a:r>
            <a:r>
              <a:rPr lang="en-US" sz="7400" dirty="0" err="1" smtClean="0">
                <a:latin typeface="Times New Roman" pitchFamily="18" charset="0"/>
              </a:rPr>
              <a:t>cưa</a:t>
            </a:r>
            <a:r>
              <a:rPr lang="en-US" sz="7400" dirty="0" smtClean="0">
                <a:latin typeface="Times New Roman" pitchFamily="18" charset="0"/>
              </a:rPr>
              <a:t>. </a:t>
            </a:r>
            <a:r>
              <a:rPr lang="en-US" sz="7400" dirty="0" err="1" smtClean="0">
                <a:latin typeface="Times New Roman" pitchFamily="18" charset="0"/>
              </a:rPr>
              <a:t>Hoa</a:t>
            </a:r>
            <a:r>
              <a:rPr lang="en-US" sz="7400" dirty="0" smtClean="0">
                <a:latin typeface="Times New Roman" pitchFamily="18" charset="0"/>
              </a:rPr>
              <a:t> </a:t>
            </a:r>
            <a:r>
              <a:rPr lang="en-US" sz="7400" dirty="0" err="1" smtClean="0">
                <a:latin typeface="Times New Roman" pitchFamily="18" charset="0"/>
              </a:rPr>
              <a:t>mọc</a:t>
            </a:r>
            <a:r>
              <a:rPr lang="en-US" sz="7400" dirty="0" smtClean="0">
                <a:latin typeface="Times New Roman" pitchFamily="18" charset="0"/>
              </a:rPr>
              <a:t> </a:t>
            </a:r>
            <a:r>
              <a:rPr lang="en-US" sz="7400" dirty="0" err="1" smtClean="0">
                <a:latin typeface="Times New Roman" pitchFamily="18" charset="0"/>
              </a:rPr>
              <a:t>từ</a:t>
            </a:r>
            <a:r>
              <a:rPr lang="en-US" sz="7400" dirty="0" smtClean="0">
                <a:latin typeface="Times New Roman" pitchFamily="18" charset="0"/>
              </a:rPr>
              <a:t> 1 </a:t>
            </a:r>
            <a:r>
              <a:rPr lang="en-US" sz="7400" dirty="0" err="1" smtClean="0">
                <a:latin typeface="Times New Roman" pitchFamily="18" charset="0"/>
              </a:rPr>
              <a:t>đến</a:t>
            </a:r>
            <a:r>
              <a:rPr lang="en-US" sz="7400" dirty="0" smtClean="0">
                <a:latin typeface="Times New Roman" pitchFamily="18" charset="0"/>
              </a:rPr>
              <a:t> 3 </a:t>
            </a:r>
            <a:r>
              <a:rPr lang="en-US" sz="7400" dirty="0" err="1" smtClean="0">
                <a:latin typeface="Times New Roman" pitchFamily="18" charset="0"/>
              </a:rPr>
              <a:t>đoá</a:t>
            </a:r>
            <a:r>
              <a:rPr lang="en-US" sz="7400" dirty="0" smtClean="0">
                <a:latin typeface="Times New Roman" pitchFamily="18" charset="0"/>
              </a:rPr>
              <a:t> ở </a:t>
            </a:r>
            <a:r>
              <a:rPr lang="en-US" sz="7400" dirty="0" err="1" smtClean="0">
                <a:latin typeface="Times New Roman" pitchFamily="18" charset="0"/>
              </a:rPr>
              <a:t>gần</a:t>
            </a:r>
            <a:r>
              <a:rPr lang="en-US" sz="7400" dirty="0" smtClean="0">
                <a:latin typeface="Times New Roman" pitchFamily="18" charset="0"/>
              </a:rPr>
              <a:t> </a:t>
            </a:r>
            <a:r>
              <a:rPr lang="en-US" sz="7400" dirty="0" err="1" smtClean="0">
                <a:latin typeface="Times New Roman" pitchFamily="18" charset="0"/>
              </a:rPr>
              <a:t>ngọn</a:t>
            </a:r>
            <a:r>
              <a:rPr lang="en-US" sz="7400" dirty="0" smtClean="0">
                <a:latin typeface="Times New Roman" pitchFamily="18" charset="0"/>
              </a:rPr>
              <a:t> </a:t>
            </a:r>
            <a:r>
              <a:rPr lang="en-US" sz="7400" dirty="0" err="1" smtClean="0">
                <a:latin typeface="Times New Roman" pitchFamily="18" charset="0"/>
              </a:rPr>
              <a:t>cây</a:t>
            </a:r>
            <a:r>
              <a:rPr lang="en-US" sz="7400" dirty="0" smtClean="0">
                <a:latin typeface="Times New Roman" pitchFamily="18" charset="0"/>
              </a:rPr>
              <a:t>, </a:t>
            </a:r>
            <a:r>
              <a:rPr lang="en-US" sz="7400" dirty="0" err="1" smtClean="0">
                <a:latin typeface="Times New Roman" pitchFamily="18" charset="0"/>
              </a:rPr>
              <a:t>ngọn</a:t>
            </a:r>
            <a:r>
              <a:rPr lang="en-US" sz="7400" dirty="0" smtClean="0">
                <a:latin typeface="Times New Roman" pitchFamily="18" charset="0"/>
              </a:rPr>
              <a:t> </a:t>
            </a:r>
            <a:r>
              <a:rPr lang="en-US" sz="7400" dirty="0" err="1" smtClean="0">
                <a:latin typeface="Times New Roman" pitchFamily="18" charset="0"/>
              </a:rPr>
              <a:t>cành</a:t>
            </a:r>
            <a:r>
              <a:rPr lang="en-US" sz="7400" dirty="0" smtClean="0">
                <a:latin typeface="Times New Roman" pitchFamily="18" charset="0"/>
              </a:rPr>
              <a:t>, </a:t>
            </a:r>
            <a:r>
              <a:rPr lang="en-US" sz="7400" dirty="0" err="1" smtClean="0">
                <a:latin typeface="Times New Roman" pitchFamily="18" charset="0"/>
              </a:rPr>
              <a:t>có</a:t>
            </a:r>
            <a:r>
              <a:rPr lang="en-US" sz="7400" dirty="0" smtClean="0">
                <a:latin typeface="Times New Roman" pitchFamily="18" charset="0"/>
              </a:rPr>
              <a:t> </a:t>
            </a:r>
            <a:r>
              <a:rPr lang="en-US" sz="7400" dirty="0" err="1" smtClean="0">
                <a:latin typeface="Times New Roman" pitchFamily="18" charset="0"/>
              </a:rPr>
              <a:t>cuống</a:t>
            </a:r>
            <a:r>
              <a:rPr lang="en-US" sz="7400" dirty="0" smtClean="0">
                <a:latin typeface="Times New Roman" pitchFamily="18" charset="0"/>
              </a:rPr>
              <a:t> </a:t>
            </a:r>
            <a:r>
              <a:rPr lang="en-US" sz="7400" dirty="0" err="1" smtClean="0">
                <a:latin typeface="Times New Roman" pitchFamily="18" charset="0"/>
              </a:rPr>
              <a:t>dài</a:t>
            </a:r>
            <a:r>
              <a:rPr lang="en-US" sz="7400" dirty="0" smtClean="0">
                <a:latin typeface="Times New Roman" pitchFamily="18" charset="0"/>
              </a:rPr>
              <a:t>, </a:t>
            </a:r>
            <a:r>
              <a:rPr lang="en-US" sz="7400" dirty="0" err="1" smtClean="0">
                <a:latin typeface="Times New Roman" pitchFamily="18" charset="0"/>
              </a:rPr>
              <a:t>tràng</a:t>
            </a:r>
            <a:r>
              <a:rPr lang="en-US" sz="7400" dirty="0" smtClean="0">
                <a:latin typeface="Times New Roman" pitchFamily="18" charset="0"/>
              </a:rPr>
              <a:t> </a:t>
            </a:r>
            <a:r>
              <a:rPr lang="en-US" sz="7400" dirty="0" err="1" smtClean="0">
                <a:latin typeface="Times New Roman" pitchFamily="18" charset="0"/>
              </a:rPr>
              <a:t>hoa</a:t>
            </a:r>
            <a:r>
              <a:rPr lang="en-US" sz="7400" dirty="0" smtClean="0">
                <a:latin typeface="Times New Roman" pitchFamily="18" charset="0"/>
              </a:rPr>
              <a:t> </a:t>
            </a:r>
            <a:r>
              <a:rPr lang="en-US" sz="7400" dirty="0" err="1" smtClean="0">
                <a:latin typeface="Times New Roman" pitchFamily="18" charset="0"/>
              </a:rPr>
              <a:t>màu</a:t>
            </a:r>
            <a:r>
              <a:rPr lang="en-US" sz="7400" dirty="0" smtClean="0">
                <a:latin typeface="Times New Roman" pitchFamily="18" charset="0"/>
              </a:rPr>
              <a:t> </a:t>
            </a:r>
            <a:r>
              <a:rPr lang="en-US" sz="7400" dirty="0" err="1" smtClean="0">
                <a:latin typeface="Times New Roman" pitchFamily="18" charset="0"/>
              </a:rPr>
              <a:t>đỏ</a:t>
            </a:r>
            <a:r>
              <a:rPr lang="en-US" sz="7400" dirty="0" smtClean="0">
                <a:latin typeface="Times New Roman" pitchFamily="18" charset="0"/>
              </a:rPr>
              <a:t> </a:t>
            </a:r>
            <a:r>
              <a:rPr lang="en-US" sz="7400" dirty="0" err="1" smtClean="0">
                <a:latin typeface="Times New Roman" pitchFamily="18" charset="0"/>
              </a:rPr>
              <a:t>tía</a:t>
            </a:r>
            <a:r>
              <a:rPr lang="en-US" sz="7400" dirty="0" smtClean="0">
                <a:latin typeface="Times New Roman" pitchFamily="18" charset="0"/>
              </a:rPr>
              <a:t>, </a:t>
            </a:r>
            <a:r>
              <a:rPr lang="en-US" sz="7400" dirty="0" err="1" smtClean="0">
                <a:latin typeface="Times New Roman" pitchFamily="18" charset="0"/>
              </a:rPr>
              <a:t>nhị</a:t>
            </a:r>
            <a:r>
              <a:rPr lang="en-US" sz="7400" dirty="0" smtClean="0">
                <a:latin typeface="Times New Roman" pitchFamily="18" charset="0"/>
              </a:rPr>
              <a:t> </a:t>
            </a:r>
            <a:r>
              <a:rPr lang="en-US" sz="7400" dirty="0" err="1" smtClean="0">
                <a:latin typeface="Times New Roman" pitchFamily="18" charset="0"/>
              </a:rPr>
              <a:t>đực</a:t>
            </a:r>
            <a:r>
              <a:rPr lang="en-US" sz="7400" dirty="0" smtClean="0">
                <a:latin typeface="Times New Roman" pitchFamily="18" charset="0"/>
              </a:rPr>
              <a:t> </a:t>
            </a:r>
            <a:r>
              <a:rPr lang="en-US" sz="7400" dirty="0" err="1" smtClean="0">
                <a:latin typeface="Times New Roman" pitchFamily="18" charset="0"/>
              </a:rPr>
              <a:t>rất</a:t>
            </a:r>
            <a:r>
              <a:rPr lang="en-US" sz="7400" dirty="0" smtClean="0">
                <a:latin typeface="Times New Roman" pitchFamily="18" charset="0"/>
              </a:rPr>
              <a:t> </a:t>
            </a:r>
            <a:r>
              <a:rPr lang="en-US" sz="7400" dirty="0" err="1" smtClean="0">
                <a:latin typeface="Times New Roman" pitchFamily="18" charset="0"/>
              </a:rPr>
              <a:t>nhiều</a:t>
            </a:r>
            <a:r>
              <a:rPr lang="en-US" sz="7400" dirty="0" smtClean="0">
                <a:latin typeface="Times New Roman" pitchFamily="18" charset="0"/>
              </a:rPr>
              <a:t>. </a:t>
            </a:r>
            <a:r>
              <a:rPr lang="en-US" sz="7400" dirty="0" err="1" smtClean="0">
                <a:latin typeface="Times New Roman" pitchFamily="18" charset="0"/>
              </a:rPr>
              <a:t>Hoa</a:t>
            </a:r>
            <a:r>
              <a:rPr lang="en-US" sz="7400" dirty="0" smtClean="0">
                <a:latin typeface="Times New Roman" pitchFamily="18" charset="0"/>
              </a:rPr>
              <a:t> </a:t>
            </a:r>
            <a:r>
              <a:rPr lang="en-US" sz="7400" dirty="0" err="1" smtClean="0">
                <a:latin typeface="Times New Roman" pitchFamily="18" charset="0"/>
              </a:rPr>
              <a:t>nở</a:t>
            </a:r>
            <a:r>
              <a:rPr lang="en-US" sz="7400" dirty="0" smtClean="0">
                <a:latin typeface="Times New Roman" pitchFamily="18" charset="0"/>
              </a:rPr>
              <a:t> ở </a:t>
            </a:r>
            <a:r>
              <a:rPr lang="en-US" sz="7400" dirty="0" err="1" smtClean="0">
                <a:latin typeface="Times New Roman" pitchFamily="18" charset="0"/>
              </a:rPr>
              <a:t>Việt</a:t>
            </a:r>
            <a:r>
              <a:rPr lang="en-US" sz="7400" dirty="0" smtClean="0">
                <a:latin typeface="Times New Roman" pitchFamily="18" charset="0"/>
              </a:rPr>
              <a:t> Nam </a:t>
            </a:r>
            <a:r>
              <a:rPr lang="en-US" sz="7400" dirty="0" err="1" smtClean="0">
                <a:latin typeface="Times New Roman" pitchFamily="18" charset="0"/>
              </a:rPr>
              <a:t>vào</a:t>
            </a:r>
            <a:r>
              <a:rPr lang="en-US" sz="7400" dirty="0" smtClean="0">
                <a:latin typeface="Times New Roman" pitchFamily="18" charset="0"/>
              </a:rPr>
              <a:t> </a:t>
            </a:r>
            <a:r>
              <a:rPr lang="en-US" sz="7400" dirty="0" err="1" smtClean="0">
                <a:latin typeface="Times New Roman" pitchFamily="18" charset="0"/>
              </a:rPr>
              <a:t>dịp</a:t>
            </a:r>
            <a:r>
              <a:rPr lang="en-US" sz="7400" dirty="0" smtClean="0">
                <a:latin typeface="Times New Roman" pitchFamily="18" charset="0"/>
              </a:rPr>
              <a:t> </a:t>
            </a:r>
            <a:r>
              <a:rPr lang="en-US" sz="7400" dirty="0" err="1" smtClean="0">
                <a:latin typeface="Times New Roman" pitchFamily="18" charset="0"/>
              </a:rPr>
              <a:t>tết</a:t>
            </a:r>
            <a:r>
              <a:rPr lang="en-US" sz="7400" dirty="0" smtClean="0">
                <a:latin typeface="Times New Roman" pitchFamily="18" charset="0"/>
              </a:rPr>
              <a:t> </a:t>
            </a:r>
            <a:r>
              <a:rPr lang="en-US" sz="7400" dirty="0" err="1" smtClean="0">
                <a:latin typeface="Times New Roman" pitchFamily="18" charset="0"/>
              </a:rPr>
              <a:t>âm</a:t>
            </a:r>
            <a:r>
              <a:rPr lang="en-US" sz="7400" dirty="0" smtClean="0">
                <a:latin typeface="Times New Roman" pitchFamily="18" charset="0"/>
              </a:rPr>
              <a:t> </a:t>
            </a:r>
            <a:r>
              <a:rPr lang="en-US" sz="7400" dirty="0" err="1" smtClean="0">
                <a:latin typeface="Times New Roman" pitchFamily="18" charset="0"/>
              </a:rPr>
              <a:t>lịch</a:t>
            </a:r>
            <a:r>
              <a:rPr lang="en-US" sz="7400" dirty="0" smtClean="0">
                <a:latin typeface="Times New Roman" pitchFamily="18" charset="0"/>
              </a:rPr>
              <a:t>, </a:t>
            </a:r>
            <a:r>
              <a:rPr lang="en-US" sz="7400" dirty="0" err="1" smtClean="0">
                <a:latin typeface="Times New Roman" pitchFamily="18" charset="0"/>
              </a:rPr>
              <a:t>đẹp</a:t>
            </a:r>
            <a:r>
              <a:rPr lang="en-US" sz="7400" dirty="0" smtClean="0">
                <a:latin typeface="Times New Roman" pitchFamily="18" charset="0"/>
              </a:rPr>
              <a:t>, </a:t>
            </a:r>
            <a:r>
              <a:rPr lang="en-US" sz="7400" dirty="0" err="1" smtClean="0">
                <a:latin typeface="Times New Roman" pitchFamily="18" charset="0"/>
              </a:rPr>
              <a:t>không</a:t>
            </a:r>
            <a:r>
              <a:rPr lang="en-US" sz="7400" dirty="0" smtClean="0">
                <a:latin typeface="Times New Roman" pitchFamily="18" charset="0"/>
              </a:rPr>
              <a:t> </a:t>
            </a:r>
            <a:r>
              <a:rPr lang="en-US" sz="7400" dirty="0" err="1" smtClean="0">
                <a:latin typeface="Times New Roman" pitchFamily="18" charset="0"/>
              </a:rPr>
              <a:t>thơm</a:t>
            </a:r>
            <a:r>
              <a:rPr lang="en-US" sz="7400" dirty="0" smtClean="0">
                <a:latin typeface="Times New Roman" pitchFamily="18" charset="0"/>
              </a:rPr>
              <a:t>. </a:t>
            </a:r>
            <a:r>
              <a:rPr lang="en-US" sz="7400" dirty="0" err="1" smtClean="0">
                <a:latin typeface="Times New Roman" pitchFamily="18" charset="0"/>
              </a:rPr>
              <a:t>Thường</a:t>
            </a:r>
            <a:r>
              <a:rPr lang="en-US" sz="7400" dirty="0" smtClean="0">
                <a:latin typeface="Times New Roman" pitchFamily="18" charset="0"/>
              </a:rPr>
              <a:t> </a:t>
            </a:r>
            <a:r>
              <a:rPr lang="en-US" sz="7400" dirty="0" err="1" smtClean="0">
                <a:latin typeface="Times New Roman" pitchFamily="18" charset="0"/>
              </a:rPr>
              <a:t>trồng</a:t>
            </a:r>
            <a:r>
              <a:rPr lang="en-US" sz="7400" dirty="0" smtClean="0">
                <a:latin typeface="Times New Roman" pitchFamily="18" charset="0"/>
              </a:rPr>
              <a:t> </a:t>
            </a:r>
            <a:r>
              <a:rPr lang="en-US" sz="7400" dirty="0" err="1" smtClean="0">
                <a:latin typeface="Times New Roman" pitchFamily="18" charset="0"/>
              </a:rPr>
              <a:t>làm</a:t>
            </a:r>
            <a:r>
              <a:rPr lang="en-US" sz="7400" dirty="0" smtClean="0">
                <a:latin typeface="Times New Roman" pitchFamily="18" charset="0"/>
              </a:rPr>
              <a:t> </a:t>
            </a:r>
            <a:r>
              <a:rPr lang="en-US" sz="7400" dirty="0" err="1" smtClean="0">
                <a:latin typeface="Times New Roman" pitchFamily="18" charset="0"/>
              </a:rPr>
              <a:t>cảnh</a:t>
            </a:r>
            <a:r>
              <a:rPr lang="en-US" sz="7400" dirty="0" smtClean="0">
                <a:latin typeface="Times New Roman" pitchFamily="18" charset="0"/>
              </a:rPr>
              <a:t>.      </a:t>
            </a:r>
          </a:p>
          <a:p>
            <a:pPr>
              <a:lnSpc>
                <a:spcPct val="120000"/>
              </a:lnSpc>
              <a:buFontTx/>
              <a:buNone/>
            </a:pPr>
            <a:r>
              <a:rPr lang="en-US" sz="7400" dirty="0" smtClean="0">
                <a:latin typeface="Times New Roman" pitchFamily="18" charset="0"/>
              </a:rPr>
              <a:t> </a:t>
            </a:r>
            <a:r>
              <a:rPr lang="en-US" sz="6200" dirty="0" smtClean="0">
                <a:latin typeface="Times New Roman" pitchFamily="18" charset="0"/>
              </a:rPr>
              <a:t>(</a:t>
            </a:r>
            <a:r>
              <a:rPr lang="en-US" sz="6200" i="1" dirty="0" smtClean="0">
                <a:latin typeface="Times New Roman" pitchFamily="18" charset="0"/>
              </a:rPr>
              <a:t>Theo </a:t>
            </a:r>
            <a:r>
              <a:rPr lang="en-US" sz="6200" i="1" dirty="0" err="1" smtClean="0">
                <a:latin typeface="Times New Roman" pitchFamily="18" charset="0"/>
              </a:rPr>
              <a:t>từ</a:t>
            </a:r>
            <a:r>
              <a:rPr lang="en-US" sz="6200" i="1" dirty="0" smtClean="0">
                <a:latin typeface="Times New Roman" pitchFamily="18" charset="0"/>
              </a:rPr>
              <a:t> </a:t>
            </a:r>
            <a:r>
              <a:rPr lang="en-US" sz="6200" i="1" dirty="0" err="1" smtClean="0">
                <a:latin typeface="Times New Roman" pitchFamily="18" charset="0"/>
              </a:rPr>
              <a:t>điển</a:t>
            </a:r>
            <a:r>
              <a:rPr lang="en-US" sz="6200" i="1" dirty="0" smtClean="0">
                <a:latin typeface="Times New Roman" pitchFamily="18" charset="0"/>
              </a:rPr>
              <a:t> </a:t>
            </a:r>
            <a:r>
              <a:rPr lang="en-US" sz="6200" i="1" dirty="0" err="1" smtClean="0">
                <a:latin typeface="Times New Roman" pitchFamily="18" charset="0"/>
              </a:rPr>
              <a:t>Bách</a:t>
            </a:r>
            <a:r>
              <a:rPr lang="en-US" sz="6200" i="1" dirty="0" smtClean="0">
                <a:latin typeface="Times New Roman" pitchFamily="18" charset="0"/>
              </a:rPr>
              <a:t> </a:t>
            </a:r>
            <a:r>
              <a:rPr lang="en-US" sz="6200" i="1" dirty="0" err="1" smtClean="0">
                <a:latin typeface="Times New Roman" pitchFamily="18" charset="0"/>
              </a:rPr>
              <a:t>Khoa</a:t>
            </a:r>
            <a:r>
              <a:rPr lang="en-US" sz="6200" i="1" dirty="0">
                <a:latin typeface="Times New Roman" pitchFamily="18" charset="0"/>
              </a:rPr>
              <a:t> </a:t>
            </a:r>
            <a:r>
              <a:rPr lang="en-US" sz="6200" i="1" dirty="0" err="1" smtClean="0">
                <a:latin typeface="Times New Roman" pitchFamily="18" charset="0"/>
              </a:rPr>
              <a:t>nông</a:t>
            </a:r>
            <a:r>
              <a:rPr lang="en-US" sz="6200" i="1" dirty="0" smtClean="0">
                <a:latin typeface="Times New Roman" pitchFamily="18" charset="0"/>
              </a:rPr>
              <a:t> </a:t>
            </a:r>
            <a:r>
              <a:rPr lang="en-US" sz="6200" i="1" dirty="0" err="1" smtClean="0">
                <a:latin typeface="Times New Roman" pitchFamily="18" charset="0"/>
              </a:rPr>
              <a:t>nghiệp</a:t>
            </a:r>
            <a:r>
              <a:rPr lang="en-US" sz="6200" i="1" dirty="0" smtClean="0">
                <a:latin typeface="Times New Roman" pitchFamily="18" charset="0"/>
              </a:rPr>
              <a:t>)</a:t>
            </a:r>
          </a:p>
          <a:p>
            <a:pPr>
              <a:lnSpc>
                <a:spcPct val="80000"/>
              </a:lnSpc>
              <a:buFontTx/>
              <a:buNone/>
            </a:pPr>
            <a:endParaRPr lang="en-US" sz="2800" i="1" dirty="0" smtClean="0">
              <a:latin typeface="Times New Roman" pitchFamily="18" charset="0"/>
            </a:endParaRPr>
          </a:p>
        </p:txBody>
      </p:sp>
      <p:sp>
        <p:nvSpPr>
          <p:cNvPr id="5" name="Rectangle 1"/>
          <p:cNvSpPr>
            <a:spLocks noChangeArrowheads="1"/>
          </p:cNvSpPr>
          <p:nvPr/>
        </p:nvSpPr>
        <p:spPr bwMode="auto">
          <a:xfrm>
            <a:off x="108566" y="4383953"/>
            <a:ext cx="4495800" cy="1692275"/>
          </a:xfrm>
          <a:prstGeom prst="rect">
            <a:avLst/>
          </a:prstGeom>
          <a:noFill/>
          <a:ln w="9525">
            <a:noFill/>
            <a:miter lim="800000"/>
            <a:headEnd/>
            <a:tailEnd/>
          </a:ln>
        </p:spPr>
        <p:txBody>
          <a:bodyPr>
            <a:spAutoFit/>
          </a:bodyPr>
          <a:lstStyle/>
          <a:p>
            <a:r>
              <a:rPr lang="en-US" sz="2600" b="1" dirty="0">
                <a:solidFill>
                  <a:srgbClr val="FF0000"/>
                </a:solidFill>
                <a:latin typeface="Times New Roman" pitchFamily="18" charset="0"/>
                <a:cs typeface="Times New Roman" pitchFamily="18" charset="0"/>
                <a:sym typeface="Wingdings" pitchFamily="2" charset="2"/>
              </a:rPr>
              <a:t></a:t>
            </a:r>
            <a:r>
              <a:rPr lang="en-US" sz="2600" b="1" dirty="0">
                <a:solidFill>
                  <a:srgbClr val="FF0000"/>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Không</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phải</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là</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văn</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biểu</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cảm</a:t>
            </a:r>
            <a:r>
              <a:rPr lang="en-US" sz="2600" b="1"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Vì</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chỉ</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nêu</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đặc</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điểm</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hình</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dáng</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công</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dụng</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hoa</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hải</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đường</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không</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bộc</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lộ</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cảm</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xúc</a:t>
            </a:r>
            <a:r>
              <a:rPr lang="en-US" sz="2600" dirty="0">
                <a:solidFill>
                  <a:srgbClr val="0033CC"/>
                </a:solidFill>
                <a:latin typeface="Times New Roman" pitchFamily="18" charset="0"/>
                <a:cs typeface="Times New Roman" pitchFamily="18" charset="0"/>
              </a:rPr>
              <a:t>.</a:t>
            </a:r>
          </a:p>
        </p:txBody>
      </p:sp>
      <p:sp>
        <p:nvSpPr>
          <p:cNvPr id="7" name="Rectangle 6"/>
          <p:cNvSpPr/>
          <p:nvPr/>
        </p:nvSpPr>
        <p:spPr>
          <a:xfrm>
            <a:off x="5257800" y="6248400"/>
            <a:ext cx="3048000"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solidFill>
                  <a:srgbClr val="0033CC"/>
                </a:solidFill>
                <a:latin typeface="Times New Roman" pitchFamily="18" charset="0"/>
                <a:cs typeface="Times New Roman" pitchFamily="18" charset="0"/>
              </a:rPr>
              <a:t>Hoa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hải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đường</a:t>
            </a:r>
            <a:endParaRPr lang="en-US" sz="2800" dirty="0">
              <a:solidFill>
                <a:srgbClr val="0033CC"/>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929" y="2078182"/>
            <a:ext cx="2143125" cy="213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993" y="2057400"/>
            <a:ext cx="2230727"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930" y="4232564"/>
            <a:ext cx="2137064" cy="19950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032" y="4177146"/>
            <a:ext cx="2173145" cy="20504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928" y="20782"/>
            <a:ext cx="4367791" cy="2036618"/>
          </a:xfrm>
          <a:prstGeom prst="rect">
            <a:avLst/>
          </a:prstGeom>
        </p:spPr>
      </p:pic>
    </p:spTree>
    <p:extLst>
      <p:ext uri="{BB962C8B-B14F-4D97-AF65-F5344CB8AC3E}">
        <p14:creationId xmlns:p14="http://schemas.microsoft.com/office/powerpoint/2010/main" val="170901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idx="1"/>
          </p:nvPr>
        </p:nvSpPr>
        <p:spPr>
          <a:xfrm>
            <a:off x="-76200" y="4763"/>
            <a:ext cx="9144000" cy="5176837"/>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FontTx/>
              <a:buNone/>
            </a:pPr>
            <a:r>
              <a:rPr lang="en-US" sz="2300" b="1" dirty="0" smtClean="0">
                <a:solidFill>
                  <a:schemeClr val="tx1"/>
                </a:solidFill>
                <a:latin typeface="Times New Roman" pitchFamily="18" charset="0"/>
              </a:rPr>
              <a:t>b) </a:t>
            </a:r>
            <a:r>
              <a:rPr lang="en-US" sz="2300" dirty="0" err="1" smtClean="0">
                <a:solidFill>
                  <a:schemeClr val="tx1"/>
                </a:solidFill>
                <a:latin typeface="Times New Roman" pitchFamily="18" charset="0"/>
              </a:rPr>
              <a:t>Từ</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cổng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vào</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lần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nào</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tôi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cũng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dừng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lại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ngắm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những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cây</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trong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mùa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của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nó</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hai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cây</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đứng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đối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nhau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trước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tấm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bình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phong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cổ</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rộ</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lên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hàng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trăm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đoá</a:t>
            </a:r>
            <a:r>
              <a:rPr lang="en-US" sz="2300" dirty="0" smtClean="0">
                <a:solidFill>
                  <a:schemeClr val="tx1"/>
                </a:solidFill>
                <a:latin typeface="Times New Roman" pitchFamily="18" charset="0"/>
              </a:rPr>
              <a:t> ở </a:t>
            </a:r>
            <a:r>
              <a:rPr lang="en-US" sz="2300" dirty="0" err="1" smtClean="0">
                <a:solidFill>
                  <a:schemeClr val="tx1"/>
                </a:solidFill>
                <a:latin typeface="Times New Roman" pitchFamily="18" charset="0"/>
              </a:rPr>
              <a:t>đầu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cành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phơi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phới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như</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một</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lời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chào</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hạnh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phúc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Nhìn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gần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có</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một</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màu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đỏ</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thắm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rất</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quý</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hân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hoan</a:t>
            </a:r>
            <a:r>
              <a:rPr lang="en-US" sz="2300" dirty="0" smtClean="0">
                <a:solidFill>
                  <a:schemeClr val="tx1"/>
                </a:solidFill>
                <a:latin typeface="Times New Roman" pitchFamily="18" charset="0"/>
              </a:rPr>
              <a:t>, say </a:t>
            </a:r>
            <a:r>
              <a:rPr lang="en-US" sz="2300" dirty="0" err="1" smtClean="0">
                <a:solidFill>
                  <a:schemeClr val="tx1"/>
                </a:solidFill>
                <a:latin typeface="Times New Roman" pitchFamily="18" charset="0"/>
              </a:rPr>
              <a:t>đắm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Tôi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vốn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không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thích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cái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lối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văn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của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các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nhà</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nho</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cứ</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muốn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tôn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xưng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bằng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hình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ảnh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của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những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người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đẹp</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vương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giả</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Sự</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thực</a:t>
            </a:r>
            <a:r>
              <a:rPr lang="en-US" sz="2300" dirty="0" smtClean="0">
                <a:solidFill>
                  <a:schemeClr val="tx1"/>
                </a:solidFill>
                <a:latin typeface="Times New Roman" pitchFamily="18" charset="0"/>
              </a:rPr>
              <a:t> ở </a:t>
            </a:r>
            <a:r>
              <a:rPr lang="en-US" sz="2300" dirty="0" err="1" smtClean="0">
                <a:solidFill>
                  <a:schemeClr val="tx1"/>
                </a:solidFill>
                <a:latin typeface="Times New Roman" pitchFamily="18" charset="0"/>
              </a:rPr>
              <a:t>nước</a:t>
            </a:r>
            <a:r>
              <a:rPr lang="en-US" sz="2300" dirty="0" smtClean="0">
                <a:solidFill>
                  <a:schemeClr val="tx1"/>
                </a:solidFill>
                <a:latin typeface="Times New Roman" pitchFamily="18" charset="0"/>
              </a:rPr>
              <a:t> ta </a:t>
            </a:r>
            <a:r>
              <a:rPr lang="en-US" sz="2300" dirty="0" err="1" smtClean="0">
                <a:solidFill>
                  <a:schemeClr val="tx1"/>
                </a:solidFill>
                <a:latin typeface="Times New Roman" pitchFamily="18" charset="0"/>
              </a:rPr>
              <a:t>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đâu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chỉ</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mọc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nơi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sân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nhà</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quyền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quý</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nó</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sống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khắp</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các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vườn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dân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cả</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đình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chùa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nhà</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thờ</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họ</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Dáng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cây</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cũng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vậy</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lá</a:t>
            </a:r>
            <a:r>
              <a:rPr lang="en-US" sz="2300" dirty="0" smtClean="0">
                <a:solidFill>
                  <a:schemeClr val="tx1"/>
                </a:solidFill>
                <a:latin typeface="Times New Roman" pitchFamily="18" charset="0"/>
              </a:rPr>
              <a:t> to </a:t>
            </a:r>
            <a:r>
              <a:rPr lang="en-US" sz="2300" dirty="0" err="1" smtClean="0">
                <a:solidFill>
                  <a:schemeClr val="tx1"/>
                </a:solidFill>
                <a:latin typeface="Times New Roman" pitchFamily="18" charset="0"/>
              </a:rPr>
              <a:t>thật</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khỏe</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sống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lâu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nên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cội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cành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thường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sần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lên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những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lớp</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rêu</a:t>
            </a:r>
            <a:r>
              <a:rPr lang="en-US" sz="2300" dirty="0" smtClean="0">
                <a:solidFill>
                  <a:schemeClr val="tx1"/>
                </a:solidFill>
                <a:latin typeface="Times New Roman" pitchFamily="18" charset="0"/>
              </a:rPr>
              <a:t> da </a:t>
            </a:r>
            <a:r>
              <a:rPr lang="en-US" sz="2300" dirty="0" err="1" smtClean="0">
                <a:solidFill>
                  <a:schemeClr val="tx1"/>
                </a:solidFill>
                <a:latin typeface="Times New Roman" pitchFamily="18" charset="0"/>
              </a:rPr>
              <a:t>rắn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màu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gỉ</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đồng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trông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dân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dã</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như</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cây</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chè</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đất</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đỏ</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rạng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rỡ</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nồng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nàn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nhưng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không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có</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vẻ</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gì</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là</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yểu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điệu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thục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nữ</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cánh</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khum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khum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như</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muốn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phong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lại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cái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nụ</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cười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má</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lúm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đồng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tiền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Bỗng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nhớ</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năm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xưa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lần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đầu</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từ</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miền</a:t>
            </a:r>
            <a:r>
              <a:rPr lang="en-US" sz="2300" dirty="0" smtClean="0">
                <a:solidFill>
                  <a:schemeClr val="tx1"/>
                </a:solidFill>
                <a:latin typeface="Times New Roman" pitchFamily="18" charset="0"/>
              </a:rPr>
              <a:t> Nam </a:t>
            </a:r>
            <a:r>
              <a:rPr lang="en-US" sz="2300" dirty="0" err="1" smtClean="0">
                <a:solidFill>
                  <a:schemeClr val="tx1"/>
                </a:solidFill>
                <a:latin typeface="Times New Roman" pitchFamily="18" charset="0"/>
              </a:rPr>
              <a:t>ra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Bắc</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lên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Đền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Hùng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tôi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ngẩn</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ngơ</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đứng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ngắm</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hoa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hải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đường</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nở</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đỏ</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núi</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Nghĩa</a:t>
            </a:r>
            <a:r>
              <a:rPr lang="en-US" sz="2300" dirty="0" smtClean="0">
                <a:solidFill>
                  <a:schemeClr val="tx1"/>
                </a:solidFill>
                <a:latin typeface="Times New Roman" pitchFamily="18" charset="0"/>
              </a:rPr>
              <a:t> </a:t>
            </a:r>
            <a:r>
              <a:rPr lang="en-US" sz="2300" dirty="0" err="1" smtClean="0">
                <a:solidFill>
                  <a:schemeClr val="tx1"/>
                </a:solidFill>
                <a:latin typeface="Times New Roman" pitchFamily="18" charset="0"/>
              </a:rPr>
              <a:t>Lĩnh</a:t>
            </a:r>
            <a:r>
              <a:rPr lang="en-US" sz="2300" dirty="0" smtClean="0">
                <a:solidFill>
                  <a:schemeClr val="tx1"/>
                </a:solidFill>
                <a:latin typeface="Times New Roman" pitchFamily="18" charset="0"/>
              </a:rPr>
              <a:t>.</a:t>
            </a:r>
          </a:p>
          <a:p>
            <a:pPr algn="just">
              <a:buFontTx/>
              <a:buNone/>
            </a:pPr>
            <a:r>
              <a:rPr lang="en-US" sz="2300" i="1" dirty="0" smtClean="0">
                <a:solidFill>
                  <a:schemeClr val="tx1"/>
                </a:solidFill>
                <a:latin typeface="Times New Roman" pitchFamily="18" charset="0"/>
              </a:rPr>
              <a:t>			      (Theo </a:t>
            </a:r>
            <a:r>
              <a:rPr lang="en-US" sz="2300" i="1" dirty="0" err="1" smtClean="0">
                <a:solidFill>
                  <a:schemeClr val="tx1"/>
                </a:solidFill>
                <a:latin typeface="Times New Roman" pitchFamily="18" charset="0"/>
              </a:rPr>
              <a:t>Hoàng</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Phủ</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Ngọc</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Tường</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Hoa</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trái</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quanh</a:t>
            </a:r>
            <a:r>
              <a:rPr lang="en-US" sz="2300" i="1" dirty="0" smtClean="0">
                <a:solidFill>
                  <a:schemeClr val="tx1"/>
                </a:solidFill>
                <a:latin typeface="Times New Roman" pitchFamily="18" charset="0"/>
              </a:rPr>
              <a:t> </a:t>
            </a:r>
            <a:r>
              <a:rPr lang="en-US" sz="2300" i="1" dirty="0" err="1" smtClean="0">
                <a:solidFill>
                  <a:schemeClr val="tx1"/>
                </a:solidFill>
                <a:latin typeface="Times New Roman" pitchFamily="18" charset="0"/>
              </a:rPr>
              <a:t>tôi</a:t>
            </a:r>
            <a:r>
              <a:rPr lang="en-US" sz="2300" i="1" dirty="0" smtClean="0">
                <a:solidFill>
                  <a:schemeClr val="tx1"/>
                </a:solidFill>
                <a:latin typeface="Times New Roman" pitchFamily="18" charset="0"/>
              </a:rPr>
              <a:t>)</a:t>
            </a:r>
          </a:p>
        </p:txBody>
      </p:sp>
      <p:sp>
        <p:nvSpPr>
          <p:cNvPr id="11" name="Rectangle 7"/>
          <p:cNvSpPr>
            <a:spLocks noChangeArrowheads="1"/>
          </p:cNvSpPr>
          <p:nvPr/>
        </p:nvSpPr>
        <p:spPr bwMode="auto">
          <a:xfrm>
            <a:off x="0" y="5334000"/>
            <a:ext cx="9144000" cy="1371600"/>
          </a:xfrm>
          <a:prstGeom prst="rect">
            <a:avLst/>
          </a:prstGeom>
          <a:noFill/>
          <a:ln w="9525">
            <a:noFill/>
            <a:miter lim="800000"/>
            <a:headEnd/>
            <a:tailEnd/>
          </a:ln>
        </p:spPr>
        <p:txBody>
          <a:bodyPr anchor="ctr"/>
          <a:lstStyle/>
          <a:p>
            <a:pPr marL="342900" indent="-342900"/>
            <a:r>
              <a:rPr lang="en-US" sz="2600"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Là</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đoạn</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văn</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biểu</a:t>
            </a:r>
            <a:r>
              <a:rPr lang="en-US" sz="2600" b="1" dirty="0">
                <a:solidFill>
                  <a:srgbClr val="0033CC"/>
                </a:solidFill>
                <a:latin typeface="Times New Roman" pitchFamily="18" charset="0"/>
                <a:cs typeface="Times New Roman" pitchFamily="18" charset="0"/>
              </a:rPr>
              <a:t> </a:t>
            </a:r>
            <a:r>
              <a:rPr lang="en-US" sz="2600" b="1" dirty="0" err="1">
                <a:solidFill>
                  <a:srgbClr val="0033CC"/>
                </a:solidFill>
                <a:latin typeface="Times New Roman" pitchFamily="18" charset="0"/>
                <a:cs typeface="Times New Roman" pitchFamily="18" charset="0"/>
              </a:rPr>
              <a:t>cảm</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Vì</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bộc</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lộ</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tình</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cảm</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cảm</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xúc</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thái</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độ</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của</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tác</a:t>
            </a:r>
            <a:r>
              <a:rPr lang="en-US" sz="2600" dirty="0">
                <a:solidFill>
                  <a:srgbClr val="0033CC"/>
                </a:solidFill>
                <a:latin typeface="Times New Roman" pitchFamily="18" charset="0"/>
                <a:cs typeface="Times New Roman" pitchFamily="18" charset="0"/>
              </a:rPr>
              <a:t> </a:t>
            </a:r>
            <a:r>
              <a:rPr lang="en-US" sz="2600" dirty="0" err="1">
                <a:solidFill>
                  <a:srgbClr val="0033CC"/>
                </a:solidFill>
                <a:latin typeface="Times New Roman" pitchFamily="18" charset="0"/>
                <a:cs typeface="Times New Roman" pitchFamily="18" charset="0"/>
              </a:rPr>
              <a:t>giả</a:t>
            </a:r>
            <a:r>
              <a:rPr lang="en-US" sz="2600"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hạnh</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phúc</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hân</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hoan</a:t>
            </a:r>
            <a:r>
              <a:rPr lang="en-US" sz="2600" i="1" dirty="0">
                <a:solidFill>
                  <a:srgbClr val="0033CC"/>
                </a:solidFill>
                <a:latin typeface="Times New Roman" pitchFamily="18" charset="0"/>
                <a:cs typeface="Times New Roman" pitchFamily="18" charset="0"/>
              </a:rPr>
              <a:t>, say </a:t>
            </a:r>
            <a:r>
              <a:rPr lang="en-US" sz="2600" i="1" dirty="0" err="1">
                <a:solidFill>
                  <a:srgbClr val="0033CC"/>
                </a:solidFill>
                <a:latin typeface="Times New Roman" pitchFamily="18" charset="0"/>
                <a:cs typeface="Times New Roman" pitchFamily="18" charset="0"/>
              </a:rPr>
              <a:t>đắm</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phản</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đối</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cách</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đánh</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giá</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của</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các</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nhà</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nho</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xưa</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bồi</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hồi</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nhớ</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lại</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kỉ</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niệm</a:t>
            </a:r>
            <a:r>
              <a:rPr lang="en-US" sz="2600" i="1" dirty="0">
                <a:solidFill>
                  <a:srgbClr val="0033CC"/>
                </a:solidFill>
                <a:latin typeface="Times New Roman" pitchFamily="18" charset="0"/>
                <a:cs typeface="Times New Roman" pitchFamily="18" charset="0"/>
              </a:rPr>
              <a:t> </a:t>
            </a:r>
            <a:r>
              <a:rPr lang="en-US" sz="2600" i="1" dirty="0" err="1">
                <a:solidFill>
                  <a:srgbClr val="0033CC"/>
                </a:solidFill>
                <a:latin typeface="Times New Roman" pitchFamily="18" charset="0"/>
                <a:cs typeface="Times New Roman" pitchFamily="18" charset="0"/>
              </a:rPr>
              <a:t>cũ</a:t>
            </a:r>
            <a:r>
              <a:rPr lang="en-US" sz="2600" dirty="0">
                <a:solidFill>
                  <a:srgbClr val="0033CC"/>
                </a:solidFill>
                <a:latin typeface="Times New Roman" pitchFamily="18" charset="0"/>
                <a:cs typeface="Times New Roman" pitchFamily="18" charset="0"/>
              </a:rPr>
              <a:t>).</a:t>
            </a:r>
          </a:p>
        </p:txBody>
      </p:sp>
      <p:cxnSp>
        <p:nvCxnSpPr>
          <p:cNvPr id="13" name="Straight Connector 12"/>
          <p:cNvCxnSpPr/>
          <p:nvPr/>
        </p:nvCxnSpPr>
        <p:spPr>
          <a:xfrm>
            <a:off x="3352800" y="632258"/>
            <a:ext cx="47244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210300" y="2545194"/>
            <a:ext cx="2209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066800" y="1261918"/>
            <a:ext cx="51816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8077200" y="3505200"/>
            <a:ext cx="8382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349827" y="3810000"/>
            <a:ext cx="1143000"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349827" y="4439083"/>
            <a:ext cx="429837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a:off x="5105400" y="3503899"/>
            <a:ext cx="25908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7315200" y="4191000"/>
            <a:ext cx="16002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4267200" y="3809423"/>
            <a:ext cx="2667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019800" y="381000"/>
            <a:ext cx="28956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circle(in)">
                                      <p:cBhvr>
                                        <p:cTn id="52" dur="2000"/>
                                        <p:tgtEl>
                                          <p:spTgt spid="31"/>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2225">
                                            <p:txEl>
                                              <p:pRg st="0" end="0"/>
                                            </p:txEl>
                                          </p:spTgt>
                                        </p:tgtEl>
                                        <p:attrNameLst>
                                          <p:attrName>style.visibility</p:attrName>
                                        </p:attrNameLst>
                                      </p:cBhvr>
                                      <p:to>
                                        <p:strVal val="visible"/>
                                      </p:to>
                                    </p:set>
                                    <p:animEffect transition="in" filter="fade">
                                      <p:cBhvr>
                                        <p:cTn id="61" dur="1000"/>
                                        <p:tgtEl>
                                          <p:spTgt spid="52225">
                                            <p:txEl>
                                              <p:pRg st="0" end="0"/>
                                            </p:txEl>
                                          </p:spTgt>
                                        </p:tgtEl>
                                      </p:cBhvr>
                                    </p:animEffect>
                                    <p:anim calcmode="lin" valueType="num">
                                      <p:cBhvr>
                                        <p:cTn id="62" dur="1000" fill="hold"/>
                                        <p:tgtEl>
                                          <p:spTgt spid="5222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522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2225">
                                            <p:txEl>
                                              <p:pRg st="1" end="1"/>
                                            </p:txEl>
                                          </p:spTgt>
                                        </p:tgtEl>
                                        <p:attrNameLst>
                                          <p:attrName>style.visibility</p:attrName>
                                        </p:attrNameLst>
                                      </p:cBhvr>
                                      <p:to>
                                        <p:strVal val="visible"/>
                                      </p:to>
                                    </p:set>
                                    <p:animEffect transition="in" filter="barn(inVertical)">
                                      <p:cBhvr>
                                        <p:cTn id="68" dur="500"/>
                                        <p:tgtEl>
                                          <p:spTgt spid="5222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Effect transition="in" filter="barn(inVertical)">
                                      <p:cBhvr>
                                        <p:cTn id="7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type="body" sz="half" idx="1"/>
          </p:nvPr>
        </p:nvSpPr>
        <p:spPr>
          <a:xfrm>
            <a:off x="381000" y="228600"/>
            <a:ext cx="8229600" cy="1447800"/>
          </a:xfrm>
          <a:solidFill>
            <a:schemeClr val="bg1"/>
          </a:solidFill>
        </p:spPr>
        <p:txBody>
          <a:bodyPr/>
          <a:lstStyle/>
          <a:p>
            <a:pPr eaLnBrk="1" hangingPunct="1">
              <a:buFontTx/>
              <a:buNone/>
            </a:pPr>
            <a:r>
              <a:rPr lang="en-US" altLang="en-US" sz="2800" dirty="0" smtClean="0"/>
              <a:t> </a:t>
            </a:r>
            <a:r>
              <a:rPr lang="en-US" altLang="en-US" sz="2800" b="1" dirty="0" err="1" smtClean="0"/>
              <a:t>Hãy</a:t>
            </a:r>
            <a:r>
              <a:rPr lang="en-US" altLang="en-US" sz="2800" b="1" dirty="0" smtClean="0"/>
              <a:t> </a:t>
            </a:r>
            <a:r>
              <a:rPr lang="en-US" altLang="en-US" sz="2800" b="1" dirty="0" err="1" smtClean="0"/>
              <a:t>chỉ</a:t>
            </a:r>
            <a:r>
              <a:rPr lang="en-US" altLang="en-US" sz="2800" b="1" dirty="0" smtClean="0"/>
              <a:t> </a:t>
            </a:r>
            <a:r>
              <a:rPr lang="en-US" altLang="en-US" sz="2800" b="1" dirty="0" err="1" smtClean="0"/>
              <a:t>ra</a:t>
            </a:r>
            <a:r>
              <a:rPr lang="en-US" altLang="en-US" sz="2800" b="1" dirty="0" smtClean="0"/>
              <a:t> </a:t>
            </a:r>
            <a:r>
              <a:rPr lang="en-US" altLang="en-US" sz="2800" b="1" dirty="0" err="1" smtClean="0"/>
              <a:t>nội</a:t>
            </a:r>
            <a:r>
              <a:rPr lang="en-US" altLang="en-US" sz="2800" b="1" dirty="0" smtClean="0"/>
              <a:t> dung </a:t>
            </a:r>
            <a:r>
              <a:rPr lang="en-US" altLang="en-US" sz="2800" b="1" dirty="0" err="1" smtClean="0"/>
              <a:t>biểu</a:t>
            </a:r>
            <a:r>
              <a:rPr lang="en-US" altLang="en-US" sz="2800" b="1" dirty="0" smtClean="0"/>
              <a:t> </a:t>
            </a:r>
            <a:r>
              <a:rPr lang="en-US" altLang="en-US" sz="2800" b="1" dirty="0" err="1" smtClean="0"/>
              <a:t>cảm</a:t>
            </a:r>
            <a:r>
              <a:rPr lang="en-US" altLang="en-US" sz="2800" b="1" dirty="0" smtClean="0"/>
              <a:t> </a:t>
            </a:r>
            <a:r>
              <a:rPr lang="en-US" altLang="en-US" sz="2800" b="1" dirty="0" err="1" smtClean="0"/>
              <a:t>trong</a:t>
            </a:r>
            <a:r>
              <a:rPr lang="en-US" altLang="en-US" sz="2800" b="1" dirty="0" smtClean="0"/>
              <a:t> </a:t>
            </a:r>
            <a:r>
              <a:rPr lang="en-US" altLang="en-US" sz="2800" b="1" dirty="0" err="1" smtClean="0"/>
              <a:t>bài</a:t>
            </a:r>
            <a:r>
              <a:rPr lang="en-US" altLang="en-US" sz="2800" b="1" dirty="0" smtClean="0"/>
              <a:t> </a:t>
            </a:r>
            <a:r>
              <a:rPr lang="en-US" altLang="en-US" sz="2800" b="1" dirty="0" err="1" smtClean="0"/>
              <a:t>thơ</a:t>
            </a:r>
            <a:r>
              <a:rPr lang="en-US" altLang="en-US" sz="2800" b="1" dirty="0" smtClean="0"/>
              <a:t> </a:t>
            </a:r>
            <a:r>
              <a:rPr lang="en-US" altLang="en-US" sz="2800" b="1" i="1" dirty="0" err="1" smtClean="0"/>
              <a:t>Sông</a:t>
            </a:r>
            <a:r>
              <a:rPr lang="en-US" altLang="en-US" sz="2800" b="1" i="1" dirty="0" smtClean="0"/>
              <a:t> </a:t>
            </a:r>
            <a:r>
              <a:rPr lang="en-US" altLang="en-US" sz="2800" b="1" i="1" dirty="0" err="1" smtClean="0"/>
              <a:t>núi</a:t>
            </a:r>
            <a:r>
              <a:rPr lang="en-US" altLang="en-US" sz="2800" b="1" i="1" dirty="0" smtClean="0"/>
              <a:t> </a:t>
            </a:r>
            <a:r>
              <a:rPr lang="en-US" altLang="en-US" sz="2800" b="1" i="1" dirty="0" err="1" smtClean="0"/>
              <a:t>nước</a:t>
            </a:r>
            <a:r>
              <a:rPr lang="en-US" altLang="en-US" sz="2800" b="1" i="1" dirty="0" smtClean="0"/>
              <a:t> Nam </a:t>
            </a:r>
            <a:r>
              <a:rPr lang="en-US" altLang="en-US" sz="2800" b="1" dirty="0" err="1" smtClean="0"/>
              <a:t>và</a:t>
            </a:r>
            <a:r>
              <a:rPr lang="en-US" altLang="en-US" sz="2800" b="1" dirty="0" smtClean="0"/>
              <a:t> </a:t>
            </a:r>
            <a:r>
              <a:rPr lang="en-US" altLang="en-US" sz="2800" b="1" i="1" dirty="0" err="1" smtClean="0"/>
              <a:t>Phò</a:t>
            </a:r>
            <a:r>
              <a:rPr lang="en-US" altLang="en-US" sz="2800" b="1" i="1" dirty="0" smtClean="0"/>
              <a:t> </a:t>
            </a:r>
            <a:r>
              <a:rPr lang="en-US" altLang="en-US" sz="2800" b="1" i="1" dirty="0" err="1" smtClean="0"/>
              <a:t>giá</a:t>
            </a:r>
            <a:r>
              <a:rPr lang="en-US" altLang="en-US" sz="2800" b="1" i="1" dirty="0" smtClean="0"/>
              <a:t> </a:t>
            </a:r>
            <a:r>
              <a:rPr lang="en-US" altLang="en-US" sz="2800" b="1" i="1" dirty="0" err="1" smtClean="0"/>
              <a:t>về</a:t>
            </a:r>
            <a:r>
              <a:rPr lang="en-US" altLang="en-US" sz="2800" b="1" i="1" dirty="0" smtClean="0"/>
              <a:t> </a:t>
            </a:r>
            <a:r>
              <a:rPr lang="en-US" altLang="en-US" sz="2800" b="1" i="1" dirty="0" err="1" smtClean="0"/>
              <a:t>kinh</a:t>
            </a:r>
            <a:r>
              <a:rPr lang="en-US" altLang="en-US" sz="2800" b="1" i="1" dirty="0" smtClean="0"/>
              <a:t> </a:t>
            </a:r>
            <a:r>
              <a:rPr lang="en-US" altLang="en-US" sz="2800" b="1" dirty="0" smtClean="0"/>
              <a:t>?</a:t>
            </a:r>
            <a:endParaRPr lang="en-US" altLang="en-US" sz="2600" b="1" dirty="0" smtClean="0"/>
          </a:p>
        </p:txBody>
      </p:sp>
      <p:graphicFrame>
        <p:nvGraphicFramePr>
          <p:cNvPr id="114761" name="Group 73"/>
          <p:cNvGraphicFramePr>
            <a:graphicFrameLocks noGrp="1"/>
          </p:cNvGraphicFramePr>
          <p:nvPr>
            <p:ph sz="half" idx="2"/>
          </p:nvPr>
        </p:nvGraphicFramePr>
        <p:xfrm>
          <a:off x="76200" y="1447800"/>
          <a:ext cx="9067800" cy="4175127"/>
        </p:xfrm>
        <a:graphic>
          <a:graphicData uri="http://schemas.openxmlformats.org/drawingml/2006/table">
            <a:tbl>
              <a:tblPr/>
              <a:tblGrid>
                <a:gridCol w="3400425">
                  <a:extLst>
                    <a:ext uri="{9D8B030D-6E8A-4147-A177-3AD203B41FA5}">
                      <a16:colId xmlns="" xmlns:a16="http://schemas.microsoft.com/office/drawing/2014/main" val="20000"/>
                    </a:ext>
                  </a:extLst>
                </a:gridCol>
                <a:gridCol w="5667375">
                  <a:extLst>
                    <a:ext uri="{9D8B030D-6E8A-4147-A177-3AD203B41FA5}">
                      <a16:colId xmlns="" xmlns:a16="http://schemas.microsoft.com/office/drawing/2014/main" val="20001"/>
                    </a:ext>
                  </a:extLst>
                </a:gridCol>
              </a:tblGrid>
              <a:tr h="57911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33CC"/>
                          </a:solidFill>
                          <a:effectLst/>
                          <a:latin typeface="Arial" panose="020B0604020202020204" pitchFamily="34" charset="0"/>
                        </a:rPr>
                        <a:t>Bài</a:t>
                      </a:r>
                      <a:r>
                        <a:rPr kumimoji="0" lang="en-US" sz="3200" b="1" i="0" u="none" strike="noStrike" cap="none" normalizeH="0" baseline="0" dirty="0" smtClean="0">
                          <a:ln>
                            <a:noFill/>
                          </a:ln>
                          <a:solidFill>
                            <a:srgbClr val="0033CC"/>
                          </a:solidFill>
                          <a:effectLst/>
                          <a:latin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33CC"/>
                          </a:solidFill>
                          <a:effectLst/>
                          <a:latin typeface="Arial" panose="020B0604020202020204" pitchFamily="34" charset="0"/>
                        </a:rPr>
                        <a:t>Nội</a:t>
                      </a:r>
                      <a:r>
                        <a:rPr kumimoji="0" lang="en-US" sz="3200" b="1" i="0" u="none" strike="noStrike" cap="none" normalizeH="0" baseline="0" dirty="0" smtClean="0">
                          <a:ln>
                            <a:noFill/>
                          </a:ln>
                          <a:solidFill>
                            <a:srgbClr val="0033CC"/>
                          </a:solidFill>
                          <a:effectLst/>
                          <a:latin typeface="Arial" panose="020B0604020202020204" pitchFamily="34" charset="0"/>
                        </a:rPr>
                        <a:t> dung </a:t>
                      </a:r>
                      <a:r>
                        <a:rPr kumimoji="0" lang="en-US" sz="3200" b="1" i="0" u="none" strike="noStrike" cap="none" normalizeH="0" baseline="0" dirty="0" err="1" smtClean="0">
                          <a:ln>
                            <a:noFill/>
                          </a:ln>
                          <a:solidFill>
                            <a:srgbClr val="0033CC"/>
                          </a:solidFill>
                          <a:effectLst/>
                          <a:latin typeface="Arial" panose="020B0604020202020204" pitchFamily="34" charset="0"/>
                        </a:rPr>
                        <a:t>biểu</a:t>
                      </a:r>
                      <a:r>
                        <a:rPr kumimoji="0" lang="en-US" sz="3200" b="1" i="0" u="none" strike="noStrike" cap="none" normalizeH="0" baseline="0" dirty="0" smtClean="0">
                          <a:ln>
                            <a:noFill/>
                          </a:ln>
                          <a:solidFill>
                            <a:srgbClr val="0033CC"/>
                          </a:solidFill>
                          <a:effectLst/>
                          <a:latin typeface="Arial" panose="020B0604020202020204" pitchFamily="34" charset="0"/>
                        </a:rPr>
                        <a:t> </a:t>
                      </a:r>
                      <a:r>
                        <a:rPr kumimoji="0" lang="en-US" sz="3200" b="1" i="0" u="none" strike="noStrike" cap="none" normalizeH="0" baseline="0" dirty="0" err="1" smtClean="0">
                          <a:ln>
                            <a:noFill/>
                          </a:ln>
                          <a:solidFill>
                            <a:srgbClr val="0033CC"/>
                          </a:solidFill>
                          <a:effectLst/>
                          <a:latin typeface="Arial" panose="020B0604020202020204" pitchFamily="34" charset="0"/>
                        </a:rPr>
                        <a:t>cảm</a:t>
                      </a:r>
                      <a:endParaRPr kumimoji="0" lang="en-US" sz="3200" b="1" i="0" u="none" strike="noStrike" cap="none" normalizeH="0" baseline="0" dirty="0" smtClean="0">
                        <a:ln>
                          <a:noFill/>
                        </a:ln>
                        <a:solidFill>
                          <a:srgbClr val="0033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04179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33CC"/>
                          </a:solidFill>
                          <a:effectLst/>
                          <a:latin typeface="Arial" panose="020B0604020202020204" pitchFamily="34" charset="0"/>
                        </a:rPr>
                        <a:t>Sông</a:t>
                      </a:r>
                      <a:r>
                        <a:rPr kumimoji="0" lang="en-US" sz="3200" b="1" i="0" u="none" strike="noStrike" cap="none" normalizeH="0" baseline="0" dirty="0" smtClean="0">
                          <a:ln>
                            <a:noFill/>
                          </a:ln>
                          <a:solidFill>
                            <a:srgbClr val="0033CC"/>
                          </a:solidFill>
                          <a:effectLst/>
                          <a:latin typeface="Arial" panose="020B0604020202020204" pitchFamily="34" charset="0"/>
                        </a:rPr>
                        <a:t> </a:t>
                      </a:r>
                      <a:r>
                        <a:rPr kumimoji="0" lang="en-US" sz="3200" b="1" i="0" u="none" strike="noStrike" cap="none" normalizeH="0" baseline="0" dirty="0" err="1" smtClean="0">
                          <a:ln>
                            <a:noFill/>
                          </a:ln>
                          <a:solidFill>
                            <a:srgbClr val="0033CC"/>
                          </a:solidFill>
                          <a:effectLst/>
                          <a:latin typeface="Arial" panose="020B0604020202020204" pitchFamily="34" charset="0"/>
                        </a:rPr>
                        <a:t>núi</a:t>
                      </a:r>
                      <a:r>
                        <a:rPr kumimoji="0" lang="en-US" sz="3200" b="1" i="0" u="none" strike="noStrike" cap="none" normalizeH="0" baseline="0" dirty="0" smtClean="0">
                          <a:ln>
                            <a:noFill/>
                          </a:ln>
                          <a:solidFill>
                            <a:srgbClr val="0033CC"/>
                          </a:solidFill>
                          <a:effectLst/>
                          <a:latin typeface="Arial" panose="020B0604020202020204" pitchFamily="34" charset="0"/>
                        </a:rPr>
                        <a:t> </a:t>
                      </a:r>
                      <a:r>
                        <a:rPr kumimoji="0" lang="en-US" sz="3200" b="1" i="0" u="none" strike="noStrike" cap="none" normalizeH="0" baseline="0" dirty="0" err="1" smtClean="0">
                          <a:ln>
                            <a:noFill/>
                          </a:ln>
                          <a:solidFill>
                            <a:srgbClr val="0033CC"/>
                          </a:solidFill>
                          <a:effectLst/>
                          <a:latin typeface="Arial" panose="020B0604020202020204" pitchFamily="34" charset="0"/>
                        </a:rPr>
                        <a:t>nước</a:t>
                      </a:r>
                      <a:r>
                        <a:rPr kumimoji="0" lang="en-US" sz="3200" b="1" i="0" u="none" strike="noStrike" cap="none" normalizeH="0" baseline="0" dirty="0" smtClean="0">
                          <a:ln>
                            <a:noFill/>
                          </a:ln>
                          <a:solidFill>
                            <a:srgbClr val="0033CC"/>
                          </a:solidFill>
                          <a:effectLst/>
                          <a:latin typeface="Arial" panose="020B0604020202020204" pitchFamily="34" charset="0"/>
                        </a:rPr>
                        <a:t> Nam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rgbClr val="0033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55420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33CC"/>
                          </a:solidFill>
                          <a:effectLst/>
                          <a:latin typeface="Arial" panose="020B0604020202020204" pitchFamily="34" charset="0"/>
                        </a:rPr>
                        <a:t>Phò</a:t>
                      </a:r>
                      <a:r>
                        <a:rPr kumimoji="0" lang="en-US" sz="3200" b="1" i="0" u="none" strike="noStrike" cap="none" normalizeH="0" baseline="0" dirty="0" smtClean="0">
                          <a:ln>
                            <a:noFill/>
                          </a:ln>
                          <a:solidFill>
                            <a:srgbClr val="0033CC"/>
                          </a:solidFill>
                          <a:effectLst/>
                          <a:latin typeface="Arial" panose="020B0604020202020204" pitchFamily="34" charset="0"/>
                        </a:rPr>
                        <a:t> </a:t>
                      </a:r>
                      <a:r>
                        <a:rPr kumimoji="0" lang="en-US" sz="3200" b="1" i="0" u="none" strike="noStrike" cap="none" normalizeH="0" baseline="0" dirty="0" err="1" smtClean="0">
                          <a:ln>
                            <a:noFill/>
                          </a:ln>
                          <a:solidFill>
                            <a:srgbClr val="0033CC"/>
                          </a:solidFill>
                          <a:effectLst/>
                          <a:latin typeface="Arial" panose="020B0604020202020204" pitchFamily="34" charset="0"/>
                        </a:rPr>
                        <a:t>giá</a:t>
                      </a:r>
                      <a:r>
                        <a:rPr kumimoji="0" lang="en-US" sz="3200" b="1" i="0" u="none" strike="noStrike" cap="none" normalizeH="0" baseline="0" dirty="0" smtClean="0">
                          <a:ln>
                            <a:noFill/>
                          </a:ln>
                          <a:solidFill>
                            <a:srgbClr val="0033CC"/>
                          </a:solidFill>
                          <a:effectLst/>
                          <a:latin typeface="Arial" panose="020B0604020202020204" pitchFamily="34" charset="0"/>
                        </a:rPr>
                        <a:t> </a:t>
                      </a:r>
                      <a:r>
                        <a:rPr kumimoji="0" lang="en-US" sz="3200" b="1" i="0" u="none" strike="noStrike" cap="none" normalizeH="0" baseline="0" dirty="0" err="1" smtClean="0">
                          <a:ln>
                            <a:noFill/>
                          </a:ln>
                          <a:solidFill>
                            <a:srgbClr val="0033CC"/>
                          </a:solidFill>
                          <a:effectLst/>
                          <a:latin typeface="Arial" panose="020B0604020202020204" pitchFamily="34" charset="0"/>
                        </a:rPr>
                        <a:t>về</a:t>
                      </a:r>
                      <a:r>
                        <a:rPr kumimoji="0" lang="en-US" sz="3200" b="1" i="0" u="none" strike="noStrike" cap="none" normalizeH="0" baseline="0" dirty="0" smtClean="0">
                          <a:ln>
                            <a:noFill/>
                          </a:ln>
                          <a:solidFill>
                            <a:srgbClr val="0033CC"/>
                          </a:solidFill>
                          <a:effectLst/>
                          <a:latin typeface="Arial" panose="020B0604020202020204" pitchFamily="34" charset="0"/>
                        </a:rPr>
                        <a:t> </a:t>
                      </a:r>
                      <a:r>
                        <a:rPr kumimoji="0" lang="en-US" sz="3200" b="1" i="0" u="none" strike="noStrike" cap="none" normalizeH="0" baseline="0" dirty="0" err="1" smtClean="0">
                          <a:ln>
                            <a:noFill/>
                          </a:ln>
                          <a:solidFill>
                            <a:srgbClr val="0033CC"/>
                          </a:solidFill>
                          <a:effectLst/>
                          <a:latin typeface="Arial" panose="020B0604020202020204" pitchFamily="34" charset="0"/>
                        </a:rPr>
                        <a:t>kinh</a:t>
                      </a:r>
                      <a:endParaRPr kumimoji="0" lang="en-US" sz="3200" b="1" i="0" u="none" strike="noStrike" cap="none" normalizeH="0" baseline="0" dirty="0" smtClean="0">
                        <a:ln>
                          <a:noFill/>
                        </a:ln>
                        <a:solidFill>
                          <a:srgbClr val="0033CC"/>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rgbClr val="0033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461750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6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4691">
                                            <p:txEl>
                                              <p:pRg st="0" end="0"/>
                                            </p:txEl>
                                          </p:spTgt>
                                        </p:tgtEl>
                                      </p:cBhvr>
                                    </p:animEffect>
                                  </p:childTnLst>
                                </p:cTn>
                              </p:par>
                              <p:par>
                                <p:cTn id="10" presetID="30" presetClass="entr" presetSubtype="0" fill="hold" nodeType="withEffect">
                                  <p:stCondLst>
                                    <p:cond delay="0"/>
                                  </p:stCondLst>
                                  <p:childTnLst>
                                    <p:set>
                                      <p:cBhvr>
                                        <p:cTn id="11" dur="1" fill="hold">
                                          <p:stCondLst>
                                            <p:cond delay="0"/>
                                          </p:stCondLst>
                                        </p:cTn>
                                        <p:tgtEl>
                                          <p:spTgt spid="114761"/>
                                        </p:tgtEl>
                                        <p:attrNameLst>
                                          <p:attrName>style.visibility</p:attrName>
                                        </p:attrNameLst>
                                      </p:cBhvr>
                                      <p:to>
                                        <p:strVal val="visible"/>
                                      </p:to>
                                    </p:set>
                                    <p:animEffect transition="in" filter="fade">
                                      <p:cBhvr>
                                        <p:cTn id="12" dur="800" decel="100000"/>
                                        <p:tgtEl>
                                          <p:spTgt spid="114761"/>
                                        </p:tgtEl>
                                      </p:cBhvr>
                                    </p:animEffect>
                                    <p:anim calcmode="lin" valueType="num">
                                      <p:cBhvr>
                                        <p:cTn id="13" dur="800" decel="100000" fill="hold"/>
                                        <p:tgtEl>
                                          <p:spTgt spid="114761"/>
                                        </p:tgtEl>
                                        <p:attrNameLst>
                                          <p:attrName>style.rotation</p:attrName>
                                        </p:attrNameLst>
                                      </p:cBhvr>
                                      <p:tavLst>
                                        <p:tav tm="0">
                                          <p:val>
                                            <p:fltVal val="-90"/>
                                          </p:val>
                                        </p:tav>
                                        <p:tav tm="100000">
                                          <p:val>
                                            <p:fltVal val="0"/>
                                          </p:val>
                                        </p:tav>
                                      </p:tavLst>
                                    </p:anim>
                                    <p:anim calcmode="lin" valueType="num">
                                      <p:cBhvr>
                                        <p:cTn id="14" dur="800" decel="100000" fill="hold"/>
                                        <p:tgtEl>
                                          <p:spTgt spid="114761"/>
                                        </p:tgtEl>
                                        <p:attrNameLst>
                                          <p:attrName>ppt_x</p:attrName>
                                        </p:attrNameLst>
                                      </p:cBhvr>
                                      <p:tavLst>
                                        <p:tav tm="0">
                                          <p:val>
                                            <p:strVal val="#ppt_x+0.4"/>
                                          </p:val>
                                        </p:tav>
                                        <p:tav tm="100000">
                                          <p:val>
                                            <p:strVal val="#ppt_x-0.05"/>
                                          </p:val>
                                        </p:tav>
                                      </p:tavLst>
                                    </p:anim>
                                    <p:anim calcmode="lin" valueType="num">
                                      <p:cBhvr>
                                        <p:cTn id="15" dur="800" decel="100000" fill="hold"/>
                                        <p:tgtEl>
                                          <p:spTgt spid="11476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476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47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4761" name="Group 73"/>
          <p:cNvGraphicFramePr>
            <a:graphicFrameLocks noGrp="1"/>
          </p:cNvGraphicFramePr>
          <p:nvPr>
            <p:ph sz="half" idx="2"/>
            <p:extLst>
              <p:ext uri="{D42A27DB-BD31-4B8C-83A1-F6EECF244321}">
                <p14:modId xmlns:p14="http://schemas.microsoft.com/office/powerpoint/2010/main" val="3232480380"/>
              </p:ext>
            </p:extLst>
          </p:nvPr>
        </p:nvGraphicFramePr>
        <p:xfrm>
          <a:off x="76200" y="1447800"/>
          <a:ext cx="9067800" cy="4175682"/>
        </p:xfrm>
        <a:graphic>
          <a:graphicData uri="http://schemas.openxmlformats.org/drawingml/2006/table">
            <a:tbl>
              <a:tblPr/>
              <a:tblGrid>
                <a:gridCol w="3400425">
                  <a:extLst>
                    <a:ext uri="{9D8B030D-6E8A-4147-A177-3AD203B41FA5}">
                      <a16:colId xmlns="" xmlns:a16="http://schemas.microsoft.com/office/drawing/2014/main" val="20000"/>
                    </a:ext>
                  </a:extLst>
                </a:gridCol>
                <a:gridCol w="5667375">
                  <a:extLst>
                    <a:ext uri="{9D8B030D-6E8A-4147-A177-3AD203B41FA5}">
                      <a16:colId xmlns="" xmlns:a16="http://schemas.microsoft.com/office/drawing/2014/main" val="20001"/>
                    </a:ext>
                  </a:extLst>
                </a:gridCol>
              </a:tblGrid>
              <a:tr h="579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lumMod val="95000"/>
                              <a:lumOff val="5000"/>
                            </a:schemeClr>
                          </a:solidFill>
                          <a:effectLst/>
                          <a:latin typeface="Arial" panose="020B0604020202020204" pitchFamily="34" charset="0"/>
                        </a:rPr>
                        <a:t>Bài</a:t>
                      </a:r>
                      <a:r>
                        <a:rPr kumimoji="0" lang="en-US" sz="3200" b="1" i="0" u="none" strike="noStrike" cap="none" normalizeH="0" baseline="0" dirty="0" smtClean="0">
                          <a:ln>
                            <a:noFill/>
                          </a:ln>
                          <a:solidFill>
                            <a:schemeClr val="tx1">
                              <a:lumMod val="95000"/>
                              <a:lumOff val="5000"/>
                            </a:schemeClr>
                          </a:solidFill>
                          <a:effectLst/>
                          <a:latin typeface="Arial" panose="020B0604020202020204" pitchFamily="34" charset="0"/>
                        </a:rPr>
                        <a:t>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lumMod val="95000"/>
                              <a:lumOff val="5000"/>
                            </a:schemeClr>
                          </a:solidFill>
                          <a:effectLst/>
                          <a:latin typeface="Arial" panose="020B0604020202020204" pitchFamily="34" charset="0"/>
                        </a:rPr>
                        <a:t>Nội</a:t>
                      </a:r>
                      <a:r>
                        <a:rPr kumimoji="0" lang="en-US" sz="3200" b="1" i="0" u="none" strike="noStrike" cap="none" normalizeH="0" baseline="0" dirty="0" smtClean="0">
                          <a:ln>
                            <a:noFill/>
                          </a:ln>
                          <a:solidFill>
                            <a:schemeClr val="tx1">
                              <a:lumMod val="95000"/>
                              <a:lumOff val="5000"/>
                            </a:schemeClr>
                          </a:solidFill>
                          <a:effectLst/>
                          <a:latin typeface="Arial" panose="020B0604020202020204" pitchFamily="34" charset="0"/>
                        </a:rPr>
                        <a:t> dung </a:t>
                      </a:r>
                      <a:r>
                        <a:rPr kumimoji="0" lang="en-US" sz="3200" b="1" i="0" u="none" strike="noStrike" cap="none" normalizeH="0" baseline="0" dirty="0" err="1" smtClean="0">
                          <a:ln>
                            <a:noFill/>
                          </a:ln>
                          <a:solidFill>
                            <a:schemeClr val="tx1">
                              <a:lumMod val="95000"/>
                              <a:lumOff val="5000"/>
                            </a:schemeClr>
                          </a:solidFill>
                          <a:effectLst/>
                          <a:latin typeface="Arial" panose="020B0604020202020204" pitchFamily="34" charset="0"/>
                        </a:rPr>
                        <a:t>biểu</a:t>
                      </a:r>
                      <a:r>
                        <a:rPr kumimoji="0" lang="en-US" sz="3200" b="1" i="0" u="none" strike="noStrike" cap="none" normalizeH="0" baseline="0" dirty="0" smtClean="0">
                          <a:ln>
                            <a:noFill/>
                          </a:ln>
                          <a:solidFill>
                            <a:schemeClr val="tx1">
                              <a:lumMod val="95000"/>
                              <a:lumOff val="5000"/>
                            </a:schemeClr>
                          </a:solidFill>
                          <a:effectLst/>
                          <a:latin typeface="Arial" panose="020B0604020202020204" pitchFamily="34" charset="0"/>
                        </a:rPr>
                        <a:t> </a:t>
                      </a:r>
                      <a:r>
                        <a:rPr kumimoji="0" lang="en-US" sz="3200" b="1" i="0" u="none" strike="noStrike" cap="none" normalizeH="0" baseline="0" dirty="0" err="1" smtClean="0">
                          <a:ln>
                            <a:noFill/>
                          </a:ln>
                          <a:solidFill>
                            <a:schemeClr val="tx1">
                              <a:lumMod val="95000"/>
                              <a:lumOff val="5000"/>
                            </a:schemeClr>
                          </a:solidFill>
                          <a:effectLst/>
                          <a:latin typeface="Arial" panose="020B0604020202020204" pitchFamily="34" charset="0"/>
                        </a:rPr>
                        <a:t>cảm</a:t>
                      </a:r>
                      <a:endParaRPr kumimoji="0" lang="en-US" sz="3200" b="1" i="0" u="none" strike="noStrike" cap="none" normalizeH="0" baseline="0" dirty="0" smtClean="0">
                        <a:ln>
                          <a:noFill/>
                        </a:ln>
                        <a:solidFill>
                          <a:schemeClr val="tx1">
                            <a:lumMod val="95000"/>
                            <a:lumOff val="5000"/>
                          </a:schemeClr>
                        </a:solidFill>
                        <a:effectLst/>
                        <a:latin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0418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dirty="0" err="1" smtClean="0">
                          <a:ln>
                            <a:noFill/>
                          </a:ln>
                          <a:solidFill>
                            <a:srgbClr val="0033CC"/>
                          </a:solidFill>
                          <a:effectLst/>
                          <a:latin typeface="Arial" panose="020B0604020202020204" pitchFamily="34" charset="0"/>
                        </a:rPr>
                        <a:t>Sông</a:t>
                      </a:r>
                      <a:r>
                        <a:rPr kumimoji="0" lang="en-US" sz="3200" b="1" i="1" u="none" strike="noStrike" cap="none" normalizeH="0" baseline="0" dirty="0" smtClean="0">
                          <a:ln>
                            <a:noFill/>
                          </a:ln>
                          <a:solidFill>
                            <a:srgbClr val="0033CC"/>
                          </a:solidFill>
                          <a:effectLst/>
                          <a:latin typeface="Arial" panose="020B0604020202020204" pitchFamily="34" charset="0"/>
                        </a:rPr>
                        <a:t> </a:t>
                      </a:r>
                      <a:r>
                        <a:rPr kumimoji="0" lang="en-US" sz="3200" b="1" i="1" u="none" strike="noStrike" cap="none" normalizeH="0" baseline="0" dirty="0" err="1" smtClean="0">
                          <a:ln>
                            <a:noFill/>
                          </a:ln>
                          <a:solidFill>
                            <a:srgbClr val="0033CC"/>
                          </a:solidFill>
                          <a:effectLst/>
                          <a:latin typeface="Arial" panose="020B0604020202020204" pitchFamily="34" charset="0"/>
                        </a:rPr>
                        <a:t>núi</a:t>
                      </a:r>
                      <a:r>
                        <a:rPr kumimoji="0" lang="en-US" sz="3200" b="1" i="1" u="none" strike="noStrike" cap="none" normalizeH="0" baseline="0" dirty="0" smtClean="0">
                          <a:ln>
                            <a:noFill/>
                          </a:ln>
                          <a:solidFill>
                            <a:srgbClr val="0033CC"/>
                          </a:solidFill>
                          <a:effectLst/>
                          <a:latin typeface="Arial" panose="020B0604020202020204" pitchFamily="34" charset="0"/>
                        </a:rPr>
                        <a:t> </a:t>
                      </a:r>
                      <a:r>
                        <a:rPr kumimoji="0" lang="en-US" sz="3200" b="1" i="1" u="none" strike="noStrike" cap="none" normalizeH="0" baseline="0" dirty="0" err="1" smtClean="0">
                          <a:ln>
                            <a:noFill/>
                          </a:ln>
                          <a:solidFill>
                            <a:srgbClr val="0033CC"/>
                          </a:solidFill>
                          <a:effectLst/>
                          <a:latin typeface="Arial" panose="020B0604020202020204" pitchFamily="34" charset="0"/>
                        </a:rPr>
                        <a:t>nước</a:t>
                      </a:r>
                      <a:r>
                        <a:rPr kumimoji="0" lang="en-US" sz="3200" b="1" i="1" u="none" strike="noStrike" cap="none" normalizeH="0" baseline="0" dirty="0" smtClean="0">
                          <a:ln>
                            <a:noFill/>
                          </a:ln>
                          <a:solidFill>
                            <a:srgbClr val="0033CC"/>
                          </a:solidFill>
                          <a:effectLst/>
                          <a:latin typeface="Arial" panose="020B0604020202020204" pitchFamily="34" charset="0"/>
                        </a:rPr>
                        <a:t> Nam</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0033CC"/>
                          </a:solidFill>
                          <a:effectLst/>
                          <a:latin typeface="Arial" panose="020B0604020202020204" pitchFamily="34" charset="0"/>
                        </a:rPr>
                        <a:t>Khẳng</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định</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chủ</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quyền</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về</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lãnh</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thổ</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của</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đất</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nước</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Nêu</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cao</a:t>
                      </a:r>
                      <a:r>
                        <a:rPr kumimoji="0" lang="en-US" sz="3200" b="0" i="0" u="none" strike="noStrike" cap="none" normalizeH="0" baseline="0" dirty="0" smtClean="0">
                          <a:ln>
                            <a:noFill/>
                          </a:ln>
                          <a:solidFill>
                            <a:srgbClr val="0033CC"/>
                          </a:solidFill>
                          <a:effectLst/>
                          <a:latin typeface="Arial" panose="020B0604020202020204" pitchFamily="34" charset="0"/>
                        </a:rPr>
                        <a:t> ý </a:t>
                      </a:r>
                      <a:r>
                        <a:rPr kumimoji="0" lang="en-US" sz="3200" b="0" i="0" u="none" strike="noStrike" cap="none" normalizeH="0" baseline="0" dirty="0" err="1" smtClean="0">
                          <a:ln>
                            <a:noFill/>
                          </a:ln>
                          <a:solidFill>
                            <a:srgbClr val="0033CC"/>
                          </a:solidFill>
                          <a:effectLst/>
                          <a:latin typeface="Arial" panose="020B0604020202020204" pitchFamily="34" charset="0"/>
                        </a:rPr>
                        <a:t>chí</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quyết</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tâm</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bảo</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vệ</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tổ</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quốc</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trước</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mọi</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kẻ</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thù</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xâm</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lược</a:t>
                      </a:r>
                      <a:endParaRPr kumimoji="0" lang="en-US" sz="3200" b="0" i="0" u="none" strike="noStrike" cap="none" normalizeH="0" baseline="0" dirty="0" smtClean="0">
                        <a:ln>
                          <a:noFill/>
                        </a:ln>
                        <a:solidFill>
                          <a:srgbClr val="0033CC"/>
                        </a:solidFill>
                        <a:effectLst/>
                        <a:latin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5542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dirty="0" err="1" smtClean="0">
                          <a:ln>
                            <a:noFill/>
                          </a:ln>
                          <a:solidFill>
                            <a:srgbClr val="0033CC"/>
                          </a:solidFill>
                          <a:effectLst/>
                          <a:latin typeface="Arial" panose="020B0604020202020204" pitchFamily="34" charset="0"/>
                        </a:rPr>
                        <a:t>Phò</a:t>
                      </a:r>
                      <a:r>
                        <a:rPr kumimoji="0" lang="en-US" sz="3200" b="1" i="1" u="none" strike="noStrike" cap="none" normalizeH="0" baseline="0" dirty="0" smtClean="0">
                          <a:ln>
                            <a:noFill/>
                          </a:ln>
                          <a:solidFill>
                            <a:srgbClr val="0033CC"/>
                          </a:solidFill>
                          <a:effectLst/>
                          <a:latin typeface="Arial" panose="020B0604020202020204" pitchFamily="34" charset="0"/>
                        </a:rPr>
                        <a:t> </a:t>
                      </a:r>
                      <a:r>
                        <a:rPr kumimoji="0" lang="en-US" sz="3200" b="1" i="1" u="none" strike="noStrike" cap="none" normalizeH="0" baseline="0" dirty="0" err="1" smtClean="0">
                          <a:ln>
                            <a:noFill/>
                          </a:ln>
                          <a:solidFill>
                            <a:srgbClr val="0033CC"/>
                          </a:solidFill>
                          <a:effectLst/>
                          <a:latin typeface="Arial" panose="020B0604020202020204" pitchFamily="34" charset="0"/>
                        </a:rPr>
                        <a:t>giá</a:t>
                      </a:r>
                      <a:r>
                        <a:rPr kumimoji="0" lang="en-US" sz="3200" b="1" i="1" u="none" strike="noStrike" cap="none" normalizeH="0" baseline="0" dirty="0" smtClean="0">
                          <a:ln>
                            <a:noFill/>
                          </a:ln>
                          <a:solidFill>
                            <a:srgbClr val="0033CC"/>
                          </a:solidFill>
                          <a:effectLst/>
                          <a:latin typeface="Arial" panose="020B0604020202020204" pitchFamily="34" charset="0"/>
                        </a:rPr>
                        <a:t> </a:t>
                      </a:r>
                      <a:r>
                        <a:rPr kumimoji="0" lang="en-US" sz="3200" b="1" i="1" u="none" strike="noStrike" cap="none" normalizeH="0" baseline="0" dirty="0" err="1" smtClean="0">
                          <a:ln>
                            <a:noFill/>
                          </a:ln>
                          <a:solidFill>
                            <a:srgbClr val="0033CC"/>
                          </a:solidFill>
                          <a:effectLst/>
                          <a:latin typeface="Arial" panose="020B0604020202020204" pitchFamily="34" charset="0"/>
                        </a:rPr>
                        <a:t>về</a:t>
                      </a:r>
                      <a:r>
                        <a:rPr kumimoji="0" lang="en-US" sz="3200" b="1" i="1" u="none" strike="noStrike" cap="none" normalizeH="0" baseline="0" dirty="0" smtClean="0">
                          <a:ln>
                            <a:noFill/>
                          </a:ln>
                          <a:solidFill>
                            <a:srgbClr val="0033CC"/>
                          </a:solidFill>
                          <a:effectLst/>
                          <a:latin typeface="Arial" panose="020B0604020202020204" pitchFamily="34" charset="0"/>
                        </a:rPr>
                        <a:t> </a:t>
                      </a:r>
                      <a:r>
                        <a:rPr kumimoji="0" lang="en-US" sz="3200" b="1" i="1" u="none" strike="noStrike" cap="none" normalizeH="0" baseline="0" dirty="0" err="1" smtClean="0">
                          <a:ln>
                            <a:noFill/>
                          </a:ln>
                          <a:solidFill>
                            <a:srgbClr val="0033CC"/>
                          </a:solidFill>
                          <a:effectLst/>
                          <a:latin typeface="Arial" panose="020B0604020202020204" pitchFamily="34" charset="0"/>
                        </a:rPr>
                        <a:t>kinh</a:t>
                      </a:r>
                      <a:endParaRPr kumimoji="0" lang="en-US" sz="3200" b="1" i="1" u="none" strike="noStrike" cap="none" normalizeH="0" baseline="0" dirty="0" smtClean="0">
                        <a:ln>
                          <a:noFill/>
                        </a:ln>
                        <a:solidFill>
                          <a:srgbClr val="0033CC"/>
                        </a:solidFill>
                        <a:effectLst/>
                        <a:latin typeface="Arial" panose="020B0604020202020204"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0033CC"/>
                          </a:solidFill>
                          <a:effectLst/>
                          <a:latin typeface="Arial" panose="020B0604020202020204" pitchFamily="34" charset="0"/>
                        </a:rPr>
                        <a:t>thể</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hiện</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hào</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khí</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chiến</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thắng</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của</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quân</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dân</a:t>
                      </a:r>
                      <a:r>
                        <a:rPr kumimoji="0" lang="en-US" sz="3200" b="0" i="0" u="none" strike="noStrike" cap="none" normalizeH="0" baseline="0" dirty="0" smtClean="0">
                          <a:ln>
                            <a:noFill/>
                          </a:ln>
                          <a:solidFill>
                            <a:srgbClr val="0033CC"/>
                          </a:solidFill>
                          <a:effectLst/>
                          <a:latin typeface="Arial" panose="020B0604020202020204" pitchFamily="34" charset="0"/>
                        </a:rPr>
                        <a:t> ta </a:t>
                      </a:r>
                      <a:r>
                        <a:rPr kumimoji="0" lang="en-US" sz="3200" b="0" i="0" u="none" strike="noStrike" cap="none" normalizeH="0" baseline="0" dirty="0" err="1" smtClean="0">
                          <a:ln>
                            <a:noFill/>
                          </a:ln>
                          <a:solidFill>
                            <a:srgbClr val="0033CC"/>
                          </a:solidFill>
                          <a:effectLst/>
                          <a:latin typeface="Arial" panose="020B0604020202020204" pitchFamily="34" charset="0"/>
                        </a:rPr>
                        <a:t>và</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khát</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vọng</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thái</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bình</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thịnh</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trị</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của</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dân</a:t>
                      </a:r>
                      <a:r>
                        <a:rPr kumimoji="0" lang="en-US" sz="3200" b="0" i="0" u="none" strike="noStrike" cap="none" normalizeH="0" baseline="0" dirty="0" smtClean="0">
                          <a:ln>
                            <a:noFill/>
                          </a:ln>
                          <a:solidFill>
                            <a:srgbClr val="0033CC"/>
                          </a:solidFill>
                          <a:effectLst/>
                          <a:latin typeface="Arial" panose="020B0604020202020204" pitchFamily="34" charset="0"/>
                        </a:rPr>
                        <a:t> </a:t>
                      </a:r>
                      <a:r>
                        <a:rPr kumimoji="0" lang="en-US" sz="3200" b="0" i="0" u="none" strike="noStrike" cap="none" normalizeH="0" baseline="0" dirty="0" err="1" smtClean="0">
                          <a:ln>
                            <a:noFill/>
                          </a:ln>
                          <a:solidFill>
                            <a:srgbClr val="0033CC"/>
                          </a:solidFill>
                          <a:effectLst/>
                          <a:latin typeface="Arial" panose="020B0604020202020204" pitchFamily="34" charset="0"/>
                        </a:rPr>
                        <a:t>tộc</a:t>
                      </a:r>
                      <a:endParaRPr kumimoji="0" lang="en-US" sz="3200" b="0" i="0" u="none" strike="noStrike" cap="none" normalizeH="0" baseline="0" dirty="0" smtClean="0">
                        <a:ln>
                          <a:noFill/>
                        </a:ln>
                        <a:solidFill>
                          <a:srgbClr val="0033CC"/>
                        </a:solidFill>
                        <a:effectLst/>
                        <a:latin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44580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114761"/>
                                        </p:tgtEl>
                                        <p:attrNameLst>
                                          <p:attrName>style.visibility</p:attrName>
                                        </p:attrNameLst>
                                      </p:cBhvr>
                                      <p:to>
                                        <p:strVal val="visible"/>
                                      </p:to>
                                    </p:set>
                                    <p:animEffect transition="in" filter="fade">
                                      <p:cBhvr>
                                        <p:cTn id="7" dur="800" decel="100000"/>
                                        <p:tgtEl>
                                          <p:spTgt spid="114761"/>
                                        </p:tgtEl>
                                      </p:cBhvr>
                                    </p:animEffect>
                                    <p:anim calcmode="lin" valueType="num">
                                      <p:cBhvr>
                                        <p:cTn id="8" dur="800" decel="100000" fill="hold"/>
                                        <p:tgtEl>
                                          <p:spTgt spid="114761"/>
                                        </p:tgtEl>
                                        <p:attrNameLst>
                                          <p:attrName>style.rotation</p:attrName>
                                        </p:attrNameLst>
                                      </p:cBhvr>
                                      <p:tavLst>
                                        <p:tav tm="0">
                                          <p:val>
                                            <p:fltVal val="-90"/>
                                          </p:val>
                                        </p:tav>
                                        <p:tav tm="100000">
                                          <p:val>
                                            <p:fltVal val="0"/>
                                          </p:val>
                                        </p:tav>
                                      </p:tavLst>
                                    </p:anim>
                                    <p:anim calcmode="lin" valueType="num">
                                      <p:cBhvr>
                                        <p:cTn id="9" dur="800" decel="100000" fill="hold"/>
                                        <p:tgtEl>
                                          <p:spTgt spid="114761"/>
                                        </p:tgtEl>
                                        <p:attrNameLst>
                                          <p:attrName>ppt_x</p:attrName>
                                        </p:attrNameLst>
                                      </p:cBhvr>
                                      <p:tavLst>
                                        <p:tav tm="0">
                                          <p:val>
                                            <p:strVal val="#ppt_x+0.4"/>
                                          </p:val>
                                        </p:tav>
                                        <p:tav tm="100000">
                                          <p:val>
                                            <p:strVal val="#ppt_x-0.05"/>
                                          </p:val>
                                        </p:tav>
                                      </p:tavLst>
                                    </p:anim>
                                    <p:anim calcmode="lin" valueType="num">
                                      <p:cBhvr>
                                        <p:cTn id="10" dur="800" decel="100000" fill="hold"/>
                                        <p:tgtEl>
                                          <p:spTgt spid="11476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476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47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362200" y="3116263"/>
            <a:ext cx="5715000" cy="366712"/>
          </a:xfrm>
          <a:prstGeom prst="rect">
            <a:avLst/>
          </a:prstGeom>
          <a:noFill/>
          <a:ln w="9525">
            <a:noFill/>
            <a:miter lim="800000"/>
            <a:headEnd/>
            <a:tailEnd/>
          </a:ln>
        </p:spPr>
        <p:txBody>
          <a:bodyPr>
            <a:spAutoFit/>
          </a:bodyPr>
          <a:lstStyle/>
          <a:p>
            <a:pPr>
              <a:spcBef>
                <a:spcPct val="50000"/>
              </a:spcBef>
            </a:pPr>
            <a:endParaRPr lang="en-US"/>
          </a:p>
        </p:txBody>
      </p:sp>
      <p:pic>
        <p:nvPicPr>
          <p:cNvPr id="2050" name="Picture 2" descr="C:\Users\Administrator\Desktop\anh-hoa-dep-tu-nhien-d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621"/>
            <a:ext cx="9144000" cy="62694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txBox="1">
            <a:spLocks noChangeArrowheads="1"/>
          </p:cNvSpPr>
          <p:nvPr/>
        </p:nvSpPr>
        <p:spPr>
          <a:xfrm>
            <a:off x="1295400" y="685800"/>
            <a:ext cx="6477000" cy="1323439"/>
          </a:xfrm>
          <a:prstGeom prst="rect">
            <a:avLst/>
          </a:prstGeom>
          <a:solidFill>
            <a:schemeClr val="accent4">
              <a:lumMod val="20000"/>
              <a:lumOff val="80000"/>
            </a:schemeClr>
          </a:solidFill>
        </p:spPr>
        <p:txBody>
          <a:bodyPr wrap="square" anchor="ct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eaLnBrk="0" fontAlgn="auto" hangingPunct="0">
              <a:spcBef>
                <a:spcPct val="0"/>
              </a:spcBef>
              <a:buFont typeface="Arial" charset="0"/>
              <a:buNone/>
            </a:pP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Em</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hãy</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nhắc</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lại</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khái</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niệm</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Văn</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tự</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sự</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và</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Văn</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miêu</a:t>
            </a:r>
            <a:r>
              <a:rPr lang="fr-FR" sz="4000" b="1" dirty="0" smtClean="0">
                <a:solidFill>
                  <a:srgbClr val="3333FF"/>
                </a:solidFill>
                <a:latin typeface="Times New Roman" pitchFamily="18" charset="0"/>
                <a:cs typeface="Times New Roman" pitchFamily="18" charset="0"/>
              </a:rPr>
              <a:t> </a:t>
            </a:r>
            <a:r>
              <a:rPr lang="fr-FR" sz="4000" b="1" dirty="0" err="1" smtClean="0">
                <a:solidFill>
                  <a:srgbClr val="3333FF"/>
                </a:solidFill>
                <a:latin typeface="Times New Roman" pitchFamily="18" charset="0"/>
                <a:cs typeface="Times New Roman" pitchFamily="18" charset="0"/>
              </a:rPr>
              <a:t>tả</a:t>
            </a:r>
            <a:r>
              <a:rPr lang="fr-FR" sz="4000" b="1" dirty="0" smtClean="0">
                <a:solidFill>
                  <a:srgbClr val="3333FF"/>
                </a:solidFill>
                <a:latin typeface="Times New Roman" pitchFamily="18" charset="0"/>
                <a:cs typeface="Times New Roman" pitchFamily="18" charset="0"/>
              </a:rPr>
              <a:t> ?</a:t>
            </a:r>
            <a:endParaRPr lang="en-US" sz="4000" b="1" dirty="0" smtClean="0">
              <a:solidFill>
                <a:srgbClr val="3333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419600"/>
            <a:ext cx="7239000" cy="1143000"/>
          </a:xfrm>
        </p:spPr>
        <p:txBody>
          <a:bodyPr>
            <a:normAutofit/>
          </a:bodyPr>
          <a:lstStyle/>
          <a:p>
            <a:r>
              <a:rPr lang="en-US" sz="3200" dirty="0" err="1" smtClean="0">
                <a:solidFill>
                  <a:schemeClr val="tx1"/>
                </a:solidFill>
                <a:latin typeface="Times New Roman" panose="02020603050405020304" pitchFamily="18" charset="0"/>
                <a:cs typeface="Times New Roman" panose="02020603050405020304" pitchFamily="18" charset="0"/>
              </a:rPr>
              <a:t>Thực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hành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Dựa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vào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em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hãy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viết</a:t>
            </a:r>
            <a:r>
              <a:rPr lang="en-US" sz="3200" dirty="0" smtClean="0">
                <a:solidFill>
                  <a:schemeClr val="tx1"/>
                </a:solidFill>
                <a:latin typeface="Times New Roman" panose="02020603050405020304" pitchFamily="18" charset="0"/>
                <a:cs typeface="Times New Roman" panose="02020603050405020304" pitchFamily="18" charset="0"/>
              </a:rPr>
              <a:t> 1 </a:t>
            </a:r>
            <a:r>
              <a:rPr lang="en-US" sz="3200" dirty="0" err="1" smtClean="0">
                <a:solidFill>
                  <a:schemeClr val="tx1"/>
                </a:solidFill>
                <a:latin typeface="Times New Roman" panose="02020603050405020304" pitchFamily="18" charset="0"/>
                <a:cs typeface="Times New Roman" panose="02020603050405020304" pitchFamily="18" charset="0"/>
              </a:rPr>
              <a:t>đoạn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biểu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từ</a:t>
            </a:r>
            <a:r>
              <a:rPr lang="en-US" sz="3200" dirty="0" smtClean="0">
                <a:solidFill>
                  <a:schemeClr val="tx1"/>
                </a:solidFill>
                <a:latin typeface="Times New Roman" panose="02020603050405020304" pitchFamily="18" charset="0"/>
                <a:cs typeface="Times New Roman" panose="02020603050405020304" pitchFamily="18" charset="0"/>
              </a:rPr>
              <a:t> 5-8 </a:t>
            </a:r>
            <a:r>
              <a:rPr lang="en-US" sz="3200" dirty="0" err="1" smtClean="0">
                <a:solidFill>
                  <a:schemeClr val="tx1"/>
                </a:solidFill>
                <a:latin typeface="Times New Roman" panose="02020603050405020304" pitchFamily="18" charset="0"/>
                <a:cs typeface="Times New Roman" panose="02020603050405020304" pitchFamily="18" charset="0"/>
              </a:rPr>
              <a:t>câu</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054" name="Picture 6" descr="Viết bài văn biểu cảm về vẻ đẹp của thiên nhiên trong khoảnh khắc giao mùa  - Theki.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4191000" cy="3629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7200"/>
            <a:ext cx="3886200" cy="3629025"/>
          </a:xfrm>
          <a:prstGeom prst="rect">
            <a:avLst/>
          </a:prstGeom>
        </p:spPr>
      </p:pic>
    </p:spTree>
    <p:extLst>
      <p:ext uri="{BB962C8B-B14F-4D97-AF65-F5344CB8AC3E}">
        <p14:creationId xmlns:p14="http://schemas.microsoft.com/office/powerpoint/2010/main" val="978584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417638"/>
          </a:xfrm>
        </p:spPr>
        <p:txBody>
          <a:bodyPr/>
          <a:lstStyle/>
          <a:p>
            <a:r>
              <a:rPr lang="en-US" b="1" u="sng" smtClean="0">
                <a:solidFill>
                  <a:srgbClr val="FF0000"/>
                </a:solidFill>
                <a:latin typeface="Times New Roman" pitchFamily="18" charset="0"/>
              </a:rPr>
              <a:t>Hướng dẫn học tập về nhà</a:t>
            </a:r>
            <a:r>
              <a:rPr lang="en-US" u="sng" smtClean="0">
                <a:solidFill>
                  <a:srgbClr val="FF0000"/>
                </a:solidFill>
                <a:latin typeface="Times New Roman" pitchFamily="18" charset="0"/>
              </a:rPr>
              <a:t> </a:t>
            </a:r>
          </a:p>
        </p:txBody>
      </p:sp>
      <p:sp>
        <p:nvSpPr>
          <p:cNvPr id="57347" name="Rectangle 3"/>
          <p:cNvSpPr>
            <a:spLocks noGrp="1" noChangeArrowheads="1"/>
          </p:cNvSpPr>
          <p:nvPr>
            <p:ph type="body" idx="1"/>
          </p:nvPr>
        </p:nvSpPr>
        <p:spPr>
          <a:xfrm>
            <a:off x="304800" y="685800"/>
            <a:ext cx="8382000" cy="3880773"/>
          </a:xfrm>
        </p:spPr>
        <p:style>
          <a:lnRef idx="2">
            <a:schemeClr val="accent4"/>
          </a:lnRef>
          <a:fillRef idx="1">
            <a:schemeClr val="lt1"/>
          </a:fillRef>
          <a:effectRef idx="0">
            <a:schemeClr val="accent4"/>
          </a:effectRef>
          <a:fontRef idx="minor">
            <a:schemeClr val="dk1"/>
          </a:fontRef>
        </p:style>
        <p:txBody>
          <a:bodyPr>
            <a:normAutofit/>
          </a:bodyPr>
          <a:lstStyle/>
          <a:p>
            <a:pPr marL="609600" indent="-609600">
              <a:lnSpc>
                <a:spcPct val="90000"/>
              </a:lnSpc>
              <a:buFontTx/>
              <a:buAutoNum type="arabicPeriod"/>
            </a:pPr>
            <a:r>
              <a:rPr lang="en-US" sz="3000" dirty="0" err="1" smtClean="0">
                <a:solidFill>
                  <a:srgbClr val="002060"/>
                </a:solidFill>
                <a:latin typeface="Times New Roman" pitchFamily="18" charset="0"/>
              </a:rPr>
              <a:t>Học</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thuộc</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hai</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phần</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ghi</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nhớ</a:t>
            </a:r>
            <a:r>
              <a:rPr lang="en-US" sz="3000" dirty="0" smtClean="0">
                <a:solidFill>
                  <a:srgbClr val="002060"/>
                </a:solidFill>
                <a:latin typeface="Times New Roman" pitchFamily="18" charset="0"/>
              </a:rPr>
              <a:t>. </a:t>
            </a:r>
          </a:p>
          <a:p>
            <a:pPr marL="609600" indent="-609600">
              <a:lnSpc>
                <a:spcPct val="90000"/>
              </a:lnSpc>
              <a:buFontTx/>
              <a:buAutoNum type="arabicPeriod"/>
            </a:pPr>
            <a:r>
              <a:rPr lang="en-US" sz="3000" dirty="0" err="1" smtClean="0">
                <a:solidFill>
                  <a:srgbClr val="002060"/>
                </a:solidFill>
                <a:latin typeface="Times New Roman" pitchFamily="18" charset="0"/>
              </a:rPr>
              <a:t>Hoàn</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thành</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các</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bài</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tập</a:t>
            </a:r>
            <a:r>
              <a:rPr lang="en-US" sz="3000" dirty="0" smtClean="0">
                <a:solidFill>
                  <a:srgbClr val="002060"/>
                </a:solidFill>
                <a:latin typeface="Times New Roman" pitchFamily="18" charset="0"/>
              </a:rPr>
              <a:t>.</a:t>
            </a:r>
            <a:endParaRPr lang="en-US" sz="3000" i="1" dirty="0" smtClean="0">
              <a:solidFill>
                <a:srgbClr val="002060"/>
              </a:solidFill>
              <a:latin typeface="Times New Roman" pitchFamily="18" charset="0"/>
            </a:endParaRPr>
          </a:p>
          <a:p>
            <a:pPr marL="609600" indent="-609600">
              <a:lnSpc>
                <a:spcPct val="90000"/>
              </a:lnSpc>
              <a:buFontTx/>
              <a:buAutoNum type="arabicPeriod"/>
            </a:pPr>
            <a:r>
              <a:rPr lang="en-US" sz="3000" dirty="0" err="1" smtClean="0">
                <a:solidFill>
                  <a:srgbClr val="002060"/>
                </a:solidFill>
                <a:latin typeface="Times New Roman" pitchFamily="18" charset="0"/>
              </a:rPr>
              <a:t>Chuẩn</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bị</a:t>
            </a:r>
            <a:r>
              <a:rPr lang="en-US" sz="3000" dirty="0" smtClean="0">
                <a:solidFill>
                  <a:srgbClr val="002060"/>
                </a:solidFill>
                <a:latin typeface="Times New Roman" pitchFamily="18" charset="0"/>
              </a:rPr>
              <a:t> </a:t>
            </a:r>
            <a:r>
              <a:rPr lang="en-US" sz="3000" dirty="0" err="1" smtClean="0">
                <a:solidFill>
                  <a:srgbClr val="002060"/>
                </a:solidFill>
                <a:latin typeface="Times New Roman" pitchFamily="18" charset="0"/>
              </a:rPr>
              <a:t>bài</a:t>
            </a:r>
            <a:r>
              <a:rPr lang="en-US" sz="3000" dirty="0" smtClean="0">
                <a:solidFill>
                  <a:srgbClr val="002060"/>
                </a:solidFill>
                <a:latin typeface="Times New Roman" pitchFamily="18" charset="0"/>
              </a:rPr>
              <a:t> </a:t>
            </a:r>
          </a:p>
          <a:p>
            <a:pPr marL="0" indent="0">
              <a:lnSpc>
                <a:spcPct val="90000"/>
              </a:lnSpc>
              <a:buNone/>
            </a:pPr>
            <a:r>
              <a:rPr lang="en-US" sz="3000" i="1" dirty="0" smtClean="0">
                <a:solidFill>
                  <a:srgbClr val="002060"/>
                </a:solidFill>
                <a:latin typeface="Times New Roman" pitchFamily="18" charset="0"/>
                <a:cs typeface="Times New Roman" pitchFamily="18" charset="0"/>
              </a:rPr>
              <a:t>+ </a:t>
            </a:r>
            <a:r>
              <a:rPr lang="vi-VN" sz="3000" i="1" dirty="0">
                <a:solidFill>
                  <a:srgbClr val="002060"/>
                </a:solidFill>
                <a:latin typeface="Times New Roman" pitchFamily="18" charset="0"/>
                <a:cs typeface="Times New Roman" pitchFamily="18" charset="0"/>
              </a:rPr>
              <a:t>Đặc điểm của văn bản biểu cảm</a:t>
            </a:r>
            <a:endParaRPr lang="en-US" sz="3000" i="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1475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7347">
                                            <p:txEl>
                                              <p:pRg st="2" end="2"/>
                                            </p:txEl>
                                          </p:spTgt>
                                        </p:tgtEl>
                                        <p:attrNameLst>
                                          <p:attrName>style.visibility</p:attrName>
                                        </p:attrNameLst>
                                      </p:cBhvr>
                                      <p:to>
                                        <p:strVal val="visible"/>
                                      </p:to>
                                    </p:set>
                                    <p:anim calcmode="lin" valueType="num">
                                      <p:cBhvr additive="base">
                                        <p:cTn id="24"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7347">
                                            <p:txEl>
                                              <p:pRg st="3" end="3"/>
                                            </p:txEl>
                                          </p:spTgt>
                                        </p:tgtEl>
                                        <p:attrNameLst>
                                          <p:attrName>style.visibility</p:attrName>
                                        </p:attrNameLst>
                                      </p:cBhvr>
                                      <p:to>
                                        <p:strVal val="visible"/>
                                      </p:to>
                                    </p:set>
                                    <p:anim calcmode="lin" valueType="num">
                                      <p:cBhvr additive="base">
                                        <p:cTn id="30"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1"/>
            <a:ext cx="2143125" cy="2822198"/>
          </a:xfrm>
          <a:prstGeom prst="rect">
            <a:avLst/>
          </a:prstGeom>
        </p:spPr>
      </p:pic>
      <p:pic>
        <p:nvPicPr>
          <p:cNvPr id="3074" name="Picture 2" descr="C:\Users\Administrator\Desktop\cung-duong-hoa-anh-dao-dep-nhat-tai-n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399"/>
            <a:ext cx="9144000" cy="6705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914400" y="2301657"/>
            <a:ext cx="7391400" cy="3108543"/>
          </a:xfrm>
          <a:prstGeom prst="rect">
            <a:avLst/>
          </a:prstGeom>
          <a:solidFill>
            <a:schemeClr val="bg1"/>
          </a:solidFill>
          <a:ln w="9525">
            <a:noFill/>
            <a:miter lim="800000"/>
            <a:headEnd/>
            <a:tailEnd/>
          </a:ln>
        </p:spPr>
        <p:txBody>
          <a:bodyPr wrap="square">
            <a:spAutoFit/>
          </a:bodyPr>
          <a:lstStyle/>
          <a:p>
            <a:pPr>
              <a:buFontTx/>
              <a:buChar char="-"/>
            </a:pPr>
            <a:r>
              <a:rPr lang="fr-FR" sz="2800" b="1" i="1" dirty="0" err="1">
                <a:solidFill>
                  <a:srgbClr val="0033CC"/>
                </a:solidFill>
                <a:latin typeface="Times New Roman" pitchFamily="18" charset="0"/>
                <a:cs typeface="Times New Roman" pitchFamily="18" charset="0"/>
              </a:rPr>
              <a:t>Văn</a:t>
            </a:r>
            <a:r>
              <a:rPr lang="fr-FR" sz="2800" b="1" i="1" dirty="0">
                <a:solidFill>
                  <a:srgbClr val="0033CC"/>
                </a:solidFill>
                <a:latin typeface="Times New Roman" pitchFamily="18" charset="0"/>
                <a:cs typeface="Times New Roman" pitchFamily="18" charset="0"/>
              </a:rPr>
              <a:t> </a:t>
            </a:r>
            <a:r>
              <a:rPr lang="fr-FR" sz="2800" b="1" i="1" dirty="0" err="1">
                <a:solidFill>
                  <a:srgbClr val="0033CC"/>
                </a:solidFill>
                <a:latin typeface="Times New Roman" pitchFamily="18" charset="0"/>
                <a:cs typeface="Times New Roman" pitchFamily="18" charset="0"/>
              </a:rPr>
              <a:t>tự</a:t>
            </a:r>
            <a:r>
              <a:rPr lang="fr-FR" sz="2800" b="1" i="1" dirty="0">
                <a:solidFill>
                  <a:srgbClr val="0033CC"/>
                </a:solidFill>
                <a:latin typeface="Times New Roman" pitchFamily="18" charset="0"/>
                <a:cs typeface="Times New Roman" pitchFamily="18" charset="0"/>
              </a:rPr>
              <a:t> </a:t>
            </a:r>
            <a:r>
              <a:rPr lang="fr-FR" sz="2800" b="1" i="1" dirty="0" err="1">
                <a:solidFill>
                  <a:srgbClr val="0033CC"/>
                </a:solidFill>
                <a:latin typeface="Times New Roman" pitchFamily="18" charset="0"/>
                <a:cs typeface="Times New Roman" pitchFamily="18" charset="0"/>
              </a:rPr>
              <a:t>sự</a:t>
            </a:r>
            <a:r>
              <a:rPr lang="fr-FR" sz="2800" b="1" i="1" dirty="0">
                <a:solidFill>
                  <a:srgbClr val="0033CC"/>
                </a:solidFill>
                <a:latin typeface="Times New Roman" pitchFamily="18" charset="0"/>
                <a:cs typeface="Times New Roman" pitchFamily="18" charset="0"/>
              </a:rPr>
              <a:t> </a:t>
            </a:r>
            <a:r>
              <a:rPr lang="fr-FR" sz="2800" dirty="0">
                <a:solidFill>
                  <a:srgbClr val="0033CC"/>
                </a:solidFill>
                <a:latin typeface="Times New Roman" pitchFamily="18" charset="0"/>
                <a:cs typeface="Times New Roman" pitchFamily="18" charset="0"/>
              </a:rPr>
              <a:t>là </a:t>
            </a:r>
            <a:r>
              <a:rPr lang="fr-FR" sz="2800" dirty="0" err="1">
                <a:solidFill>
                  <a:srgbClr val="0033CC"/>
                </a:solidFill>
                <a:latin typeface="Times New Roman" pitchFamily="18" charset="0"/>
                <a:cs typeface="Times New Roman" pitchFamily="18" charset="0"/>
              </a:rPr>
              <a:t>loại</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văn</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trình</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bày</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một</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chuỗi</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các</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sự</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việc</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có</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mở</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đầu</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diễn</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biến</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kết</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thúc</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thể</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hiện</a:t>
            </a:r>
            <a:r>
              <a:rPr lang="fr-FR" sz="2800" dirty="0">
                <a:solidFill>
                  <a:srgbClr val="0033CC"/>
                </a:solidFill>
                <a:latin typeface="Times New Roman" pitchFamily="18" charset="0"/>
                <a:cs typeface="Times New Roman" pitchFamily="18" charset="0"/>
              </a:rPr>
              <a:t> </a:t>
            </a:r>
            <a:r>
              <a:rPr lang="fr-FR" sz="2800" dirty="0" err="1">
                <a:solidFill>
                  <a:srgbClr val="0033CC"/>
                </a:solidFill>
                <a:latin typeface="Times New Roman" pitchFamily="18" charset="0"/>
                <a:cs typeface="Times New Roman" pitchFamily="18" charset="0"/>
              </a:rPr>
              <a:t>một</a:t>
            </a:r>
            <a:r>
              <a:rPr lang="fr-FR" sz="2800" dirty="0">
                <a:solidFill>
                  <a:srgbClr val="0033CC"/>
                </a:solidFill>
                <a:latin typeface="Times New Roman" pitchFamily="18" charset="0"/>
                <a:cs typeface="Times New Roman" pitchFamily="18" charset="0"/>
              </a:rPr>
              <a:t> ý </a:t>
            </a:r>
            <a:r>
              <a:rPr lang="fr-FR" sz="2800" dirty="0" err="1">
                <a:solidFill>
                  <a:srgbClr val="0033CC"/>
                </a:solidFill>
                <a:latin typeface="Times New Roman" pitchFamily="18" charset="0"/>
                <a:cs typeface="Times New Roman" pitchFamily="18" charset="0"/>
              </a:rPr>
              <a:t>nghĩa</a:t>
            </a:r>
            <a:r>
              <a:rPr lang="fr-FR" sz="2800" dirty="0" smtClean="0">
                <a:solidFill>
                  <a:srgbClr val="0033CC"/>
                </a:solidFill>
                <a:latin typeface="Times New Roman" pitchFamily="18" charset="0"/>
                <a:cs typeface="Times New Roman" pitchFamily="18" charset="0"/>
              </a:rPr>
              <a:t>.</a:t>
            </a:r>
            <a:endParaRPr lang="en-US" sz="2800" dirty="0">
              <a:solidFill>
                <a:srgbClr val="0033CC"/>
              </a:solidFill>
              <a:latin typeface="Times New Roman" pitchFamily="18" charset="0"/>
              <a:cs typeface="Times New Roman" pitchFamily="18" charset="0"/>
            </a:endParaRPr>
          </a:p>
          <a:p>
            <a:r>
              <a:rPr lang="en-US" sz="2800"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Văn</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miêu</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tả</a:t>
            </a:r>
            <a:r>
              <a:rPr lang="en-US" sz="2800" b="1" i="1"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loại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văn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nhằm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giúp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đọc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nghe</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hình</a:t>
            </a:r>
            <a:r>
              <a:rPr lang="en-US" sz="2800" dirty="0">
                <a:solidFill>
                  <a:srgbClr val="0033CC"/>
                </a:solidFill>
                <a:latin typeface="Times New Roman" pitchFamily="18" charset="0"/>
                <a:cs typeface="Times New Roman" pitchFamily="18" charset="0"/>
              </a:rPr>
              <a:t> dung </a:t>
            </a:r>
            <a:r>
              <a:rPr lang="en-US" sz="2800" dirty="0" err="1">
                <a:solidFill>
                  <a:srgbClr val="0033CC"/>
                </a:solidFill>
                <a:latin typeface="Times New Roman" pitchFamily="18" charset="0"/>
                <a:cs typeface="Times New Roman" pitchFamily="18" charset="0"/>
              </a:rPr>
              <a:t>những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đặc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điểm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tính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chất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nổi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bật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của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sự</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vật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sự</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con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cảnh</a:t>
            </a:r>
            <a:r>
              <a:rPr lang="en-US" sz="2800" dirty="0">
                <a:solidFill>
                  <a:srgbClr val="0033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a:xfrm>
            <a:off x="0" y="106362"/>
            <a:ext cx="4793782" cy="954088"/>
          </a:xfrm>
        </p:spPr>
        <p:txBody>
          <a:bodyPr wrap="square">
            <a:spAutoFit/>
          </a:bodyPr>
          <a:lstStyle/>
          <a:p>
            <a:pPr algn="l"/>
            <a:r>
              <a:rPr lang="fr-FR" sz="2800" b="1" dirty="0" smtClean="0">
                <a:solidFill>
                  <a:srgbClr val="0000FF"/>
                </a:solidFill>
                <a:latin typeface="Times New Roman" pitchFamily="18" charset="0"/>
                <a:cs typeface="Times New Roman" pitchFamily="18" charset="0"/>
              </a:rPr>
              <a:t>I- </a:t>
            </a:r>
            <a:r>
              <a:rPr lang="fr-FR" sz="2800" b="1" u="sng" dirty="0" err="1" smtClean="0">
                <a:solidFill>
                  <a:srgbClr val="0000FF"/>
                </a:solidFill>
                <a:latin typeface="Times New Roman" pitchFamily="18" charset="0"/>
                <a:cs typeface="Times New Roman" pitchFamily="18" charset="0"/>
              </a:rPr>
              <a:t>Nhu</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cầu</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biểu</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cảm</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và</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văn</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biểu</a:t>
            </a:r>
            <a:r>
              <a:rPr lang="fr-FR" sz="2800" b="1" u="sng" dirty="0" smtClean="0">
                <a:solidFill>
                  <a:srgbClr val="0000FF"/>
                </a:solidFill>
                <a:latin typeface="Times New Roman" pitchFamily="18" charset="0"/>
                <a:cs typeface="Times New Roman" pitchFamily="18" charset="0"/>
              </a:rPr>
              <a:t> </a:t>
            </a:r>
            <a:r>
              <a:rPr lang="fr-FR" sz="2800" b="1" u="sng" dirty="0" err="1" smtClean="0">
                <a:solidFill>
                  <a:srgbClr val="0000FF"/>
                </a:solidFill>
                <a:latin typeface="Times New Roman" pitchFamily="18" charset="0"/>
                <a:cs typeface="Times New Roman" pitchFamily="18" charset="0"/>
              </a:rPr>
              <a:t>cảm</a:t>
            </a:r>
            <a:endParaRPr lang="en-US" sz="2800" dirty="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295401"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0" y="927098"/>
            <a:ext cx="4648200" cy="954088"/>
          </a:xfrm>
          <a:prstGeom prst="rect">
            <a:avLst/>
          </a:prstGeom>
          <a:noFill/>
          <a:ln w="9525">
            <a:noFill/>
            <a:miter lim="800000"/>
            <a:headEnd/>
            <a:tailEnd/>
          </a:ln>
        </p:spPr>
        <p:txBody>
          <a:bodyPr>
            <a:spAutoFit/>
          </a:bodyPr>
          <a:lstStyle/>
          <a:p>
            <a:r>
              <a:rPr lang="en-US" sz="2800" b="1" i="1" dirty="0">
                <a:solidFill>
                  <a:srgbClr val="0000FF"/>
                </a:solidFill>
                <a:latin typeface="Times New Roman" pitchFamily="18" charset="0"/>
                <a:cs typeface="Times New Roman" pitchFamily="18" charset="0"/>
              </a:rPr>
              <a:t>  1. </a:t>
            </a:r>
            <a:r>
              <a:rPr lang="en-US" sz="2800" b="1" i="1" dirty="0" err="1">
                <a:solidFill>
                  <a:srgbClr val="0000FF"/>
                </a:solidFill>
                <a:latin typeface="Times New Roman" pitchFamily="18" charset="0"/>
                <a:cs typeface="Times New Roman" pitchFamily="18" charset="0"/>
              </a:rPr>
              <a:t>Nhu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cầu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biểu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cảm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con </a:t>
            </a:r>
            <a:r>
              <a:rPr lang="en-US" sz="2800" b="1" i="1" dirty="0" err="1">
                <a:solidFill>
                  <a:srgbClr val="0000FF"/>
                </a:solidFill>
                <a:latin typeface="Times New Roman" pitchFamily="18" charset="0"/>
                <a:cs typeface="Times New Roman" pitchFamily="18" charset="0"/>
              </a:rPr>
              <a:t>người</a:t>
            </a:r>
            <a:r>
              <a:rPr lang="en-US" sz="2800" b="1" i="1" dirty="0">
                <a:solidFill>
                  <a:srgbClr val="0000FF"/>
                </a:solidFill>
                <a:latin typeface="Times New Roman" pitchFamily="18" charset="0"/>
                <a:cs typeface="Times New Roman" pitchFamily="18" charset="0"/>
              </a:rPr>
              <a:t>:</a:t>
            </a:r>
          </a:p>
        </p:txBody>
      </p:sp>
      <p:sp>
        <p:nvSpPr>
          <p:cNvPr id="7" name="Rectangle 21"/>
          <p:cNvSpPr>
            <a:spLocks noChangeArrowheads="1"/>
          </p:cNvSpPr>
          <p:nvPr/>
        </p:nvSpPr>
        <p:spPr bwMode="auto">
          <a:xfrm>
            <a:off x="173831" y="1881186"/>
            <a:ext cx="4474369" cy="1816100"/>
          </a:xfrm>
          <a:prstGeom prst="rect">
            <a:avLst/>
          </a:prstGeom>
          <a:solidFill>
            <a:schemeClr val="bg1"/>
          </a:solidFill>
          <a:ln w="9525">
            <a:noFill/>
            <a:miter lim="800000"/>
            <a:headEnd/>
            <a:tailEnd/>
          </a:ln>
        </p:spPr>
        <p:txBody>
          <a:bodyPr wrap="square">
            <a:spAutoFit/>
          </a:bodyPr>
          <a:lstStyle/>
          <a:p>
            <a:pPr algn="just">
              <a:buFontTx/>
              <a:buChar char="-"/>
            </a:pP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Nhu</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cầu</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biểu</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cảm</a:t>
            </a:r>
            <a:r>
              <a:rPr lang="en-US" sz="2800" b="1" i="1" dirty="0">
                <a:solidFill>
                  <a:srgbClr val="0033CC"/>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là</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mong</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muốn</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được</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bày</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tỏ</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những</a:t>
            </a:r>
            <a:r>
              <a:rPr lang="en-US" sz="2800" dirty="0">
                <a:solidFill>
                  <a:srgbClr val="800000"/>
                </a:solidFill>
                <a:latin typeface="Times New Roman" pitchFamily="18" charset="0"/>
                <a:cs typeface="Times New Roman" pitchFamily="18" charset="0"/>
              </a:rPr>
              <a:t> rung </a:t>
            </a:r>
            <a:r>
              <a:rPr lang="en-US" sz="2800" dirty="0" err="1">
                <a:solidFill>
                  <a:srgbClr val="800000"/>
                </a:solidFill>
                <a:latin typeface="Times New Roman" pitchFamily="18" charset="0"/>
                <a:cs typeface="Times New Roman" pitchFamily="18" charset="0"/>
              </a:rPr>
              <a:t>động</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của</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mình</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ra</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bên</a:t>
            </a:r>
            <a:r>
              <a:rPr lang="en-US" sz="2800" dirty="0">
                <a:solidFill>
                  <a:srgbClr val="800000"/>
                </a:solidFill>
                <a:latin typeface="Times New Roman" pitchFamily="18" charset="0"/>
                <a:cs typeface="Times New Roman" pitchFamily="18" charset="0"/>
              </a:rPr>
              <a:t> </a:t>
            </a:r>
            <a:r>
              <a:rPr lang="en-US" sz="2800" dirty="0" err="1">
                <a:solidFill>
                  <a:srgbClr val="800000"/>
                </a:solidFill>
                <a:latin typeface="Times New Roman" pitchFamily="18" charset="0"/>
                <a:cs typeface="Times New Roman" pitchFamily="18" charset="0"/>
              </a:rPr>
              <a:t>ngoài</a:t>
            </a:r>
            <a:r>
              <a:rPr lang="en-US" sz="2800" dirty="0">
                <a:solidFill>
                  <a:srgbClr val="800000"/>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6" name="TextBox 5"/>
          <p:cNvSpPr txBox="1">
            <a:spLocks noChangeArrowheads="1"/>
          </p:cNvSpPr>
          <p:nvPr/>
        </p:nvSpPr>
        <p:spPr bwMode="auto">
          <a:xfrm>
            <a:off x="186341" y="3734392"/>
            <a:ext cx="4461859" cy="523875"/>
          </a:xfrm>
          <a:prstGeom prst="rect">
            <a:avLst/>
          </a:prstGeom>
          <a:noFill/>
          <a:ln w="9525">
            <a:noFill/>
            <a:miter lim="800000"/>
            <a:headEnd/>
            <a:tailEnd/>
          </a:ln>
        </p:spPr>
        <p:txBody>
          <a:bodyPr wrap="square">
            <a:spAutoFit/>
          </a:bodyPr>
          <a:lstStyle/>
          <a:p>
            <a:r>
              <a:rPr lang="en-US" sz="2800" b="1" i="1" dirty="0">
                <a:solidFill>
                  <a:srgbClr val="0000FF"/>
                </a:solidFill>
                <a:latin typeface="Times New Roman" pitchFamily="18" charset="0"/>
                <a:cs typeface="Times New Roman" pitchFamily="18" charset="0"/>
              </a:rPr>
              <a:t>  </a:t>
            </a:r>
            <a:r>
              <a:rPr lang="en-US" sz="2800" b="1" i="1" u="sng" dirty="0">
                <a:latin typeface="Times New Roman" pitchFamily="18" charset="0"/>
                <a:cs typeface="Times New Roman" pitchFamily="18" charset="0"/>
              </a:rPr>
              <a:t>a) </a:t>
            </a:r>
            <a:r>
              <a:rPr lang="en-US" sz="2800" b="1" i="1" u="sng" dirty="0" err="1">
                <a:latin typeface="Times New Roman" pitchFamily="18" charset="0"/>
                <a:cs typeface="Times New Roman" pitchFamily="18" charset="0"/>
              </a:rPr>
              <a:t>Tìm</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hiểu</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ví</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dụ</a:t>
            </a:r>
            <a:r>
              <a:rPr lang="en-US" sz="2800" b="1" i="1" u="sng" dirty="0">
                <a:latin typeface="Times New Roman" pitchFamily="18" charset="0"/>
                <a:cs typeface="Times New Roman" pitchFamily="18" charset="0"/>
              </a:rPr>
              <a:t> : (</a:t>
            </a:r>
            <a:r>
              <a:rPr lang="en-US" sz="2800" b="1" i="1" u="sng" dirty="0" err="1">
                <a:latin typeface="Times New Roman" pitchFamily="18" charset="0"/>
                <a:cs typeface="Times New Roman" pitchFamily="18" charset="0"/>
              </a:rPr>
              <a:t>sgk</a:t>
            </a:r>
            <a:r>
              <a:rPr lang="en-US" sz="2800" b="1" i="1" u="sng" dirty="0">
                <a:latin typeface="Times New Roman" pitchFamily="18" charset="0"/>
                <a:cs typeface="Times New Roman" pitchFamily="18" charset="0"/>
              </a:rPr>
              <a:t>/71)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300" y="4240214"/>
            <a:ext cx="3614737" cy="24060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420" y="63500"/>
            <a:ext cx="3588617" cy="1993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927" y="2057400"/>
            <a:ext cx="3630110" cy="2182814"/>
          </a:xfrm>
          <a:prstGeom prst="rect">
            <a:avLst/>
          </a:prstGeom>
        </p:spPr>
      </p:pic>
    </p:spTree>
    <p:extLst>
      <p:ext uri="{BB962C8B-B14F-4D97-AF65-F5344CB8AC3E}">
        <p14:creationId xmlns:p14="http://schemas.microsoft.com/office/powerpoint/2010/main" val="349278972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2769"/>
                                        </p:tgtEl>
                                        <p:attrNameLst>
                                          <p:attrName>style.visibility</p:attrName>
                                        </p:attrNameLst>
                                      </p:cBhvr>
                                      <p:to>
                                        <p:strVal val="visible"/>
                                      </p:to>
                                    </p:set>
                                    <p:animEffect transition="in" filter="fade">
                                      <p:cBhvr>
                                        <p:cTn id="27" dur="1000"/>
                                        <p:tgtEl>
                                          <p:spTgt spid="32769"/>
                                        </p:tgtEl>
                                      </p:cBhvr>
                                    </p:animEffect>
                                    <p:anim calcmode="lin" valueType="num">
                                      <p:cBhvr>
                                        <p:cTn id="28" dur="1000" fill="hold"/>
                                        <p:tgtEl>
                                          <p:spTgt spid="32769"/>
                                        </p:tgtEl>
                                        <p:attrNameLst>
                                          <p:attrName>ppt_x</p:attrName>
                                        </p:attrNameLst>
                                      </p:cBhvr>
                                      <p:tavLst>
                                        <p:tav tm="0">
                                          <p:val>
                                            <p:strVal val="#ppt_x"/>
                                          </p:val>
                                        </p:tav>
                                        <p:tav tm="100000">
                                          <p:val>
                                            <p:strVal val="#ppt_x"/>
                                          </p:val>
                                        </p:tav>
                                      </p:tavLst>
                                    </p:anim>
                                    <p:anim calcmode="lin" valueType="num">
                                      <p:cBhvr>
                                        <p:cTn id="29" dur="1000" fill="hold"/>
                                        <p:tgtEl>
                                          <p:spTgt spid="3276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additive="base">
                                        <p:cTn id="4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rtlCol="0">
            <a:normAutofit/>
          </a:bodyPr>
          <a:lstStyle/>
          <a:p>
            <a:pPr fontAlgn="auto">
              <a:spcAft>
                <a:spcPts val="0"/>
              </a:spcAft>
              <a:defRPr/>
            </a:pPr>
            <a:r>
              <a:rPr lang="en-US" smtClean="0">
                <a:latin typeface="Times New Roman" pitchFamily="18" charset="0"/>
              </a:rPr>
              <a:t/>
            </a:r>
            <a:br>
              <a:rPr lang="en-US" smtClean="0">
                <a:latin typeface="Times New Roman" pitchFamily="18" charset="0"/>
              </a:rPr>
            </a:br>
            <a:endParaRPr lang="en-US" smtClean="0">
              <a:latin typeface="Times New Roman" pitchFamily="18" charset="0"/>
            </a:endParaRPr>
          </a:p>
        </p:txBody>
      </p:sp>
      <p:pic>
        <p:nvPicPr>
          <p:cNvPr id="5" name="Picture 4"/>
          <p:cNvPicPr>
            <a:picLocks noChangeAspect="1"/>
          </p:cNvPicPr>
          <p:nvPr/>
        </p:nvPicPr>
        <p:blipFill>
          <a:blip r:embed="rId2"/>
          <a:srcRect/>
          <a:stretch>
            <a:fillRect/>
          </a:stretch>
        </p:blipFill>
        <p:spPr bwMode="auto">
          <a:xfrm>
            <a:off x="304800" y="4114800"/>
            <a:ext cx="4876800" cy="2755900"/>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5334000" y="0"/>
            <a:ext cx="3810000" cy="2857500"/>
          </a:xfrm>
          <a:prstGeom prst="rect">
            <a:avLst/>
          </a:prstGeom>
          <a:noFill/>
          <a:ln w="9525">
            <a:noFill/>
            <a:miter lim="800000"/>
            <a:headEnd/>
            <a:tailEnd/>
          </a:ln>
        </p:spPr>
      </p:pic>
      <p:sp>
        <p:nvSpPr>
          <p:cNvPr id="7" name="Rectangle 6"/>
          <p:cNvSpPr>
            <a:spLocks noChangeArrowheads="1"/>
          </p:cNvSpPr>
          <p:nvPr/>
        </p:nvSpPr>
        <p:spPr bwMode="auto">
          <a:xfrm>
            <a:off x="0" y="227013"/>
            <a:ext cx="5562600" cy="682625"/>
          </a:xfrm>
          <a:prstGeom prst="rect">
            <a:avLst/>
          </a:prstGeom>
          <a:noFill/>
          <a:ln w="9525">
            <a:noFill/>
            <a:miter lim="800000"/>
            <a:headEnd/>
            <a:tailEnd/>
          </a:ln>
        </p:spPr>
        <p:txBody>
          <a:bodyPr>
            <a:spAutoFit/>
          </a:bodyPr>
          <a:lstStyle/>
          <a:p>
            <a:pPr algn="ctr">
              <a:lnSpc>
                <a:spcPct val="80000"/>
              </a:lnSpc>
            </a:pPr>
            <a:r>
              <a:rPr lang="en-US" sz="2400" b="1" i="1" dirty="0">
                <a:solidFill>
                  <a:srgbClr val="002060"/>
                </a:solidFill>
                <a:latin typeface="Times New Roman" pitchFamily="18" charset="0"/>
              </a:rPr>
              <a:t>1. “</a:t>
            </a:r>
            <a:r>
              <a:rPr lang="en-US" sz="2400" b="1" i="1" dirty="0" err="1">
                <a:solidFill>
                  <a:srgbClr val="002060"/>
                </a:solidFill>
                <a:latin typeface="Times New Roman" pitchFamily="18" charset="0"/>
              </a:rPr>
              <a:t>Thương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thay</a:t>
            </a:r>
            <a:r>
              <a:rPr lang="en-US" sz="2400" b="1" i="1" dirty="0">
                <a:solidFill>
                  <a:srgbClr val="002060"/>
                </a:solidFill>
                <a:latin typeface="Times New Roman" pitchFamily="18" charset="0"/>
              </a:rPr>
              <a:t> con </a:t>
            </a:r>
            <a:r>
              <a:rPr lang="en-US" sz="2400" b="1" i="1" dirty="0" err="1">
                <a:solidFill>
                  <a:srgbClr val="002060"/>
                </a:solidFill>
                <a:latin typeface="Times New Roman" pitchFamily="18" charset="0"/>
              </a:rPr>
              <a:t>cuốc</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giữa</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trời</a:t>
            </a:r>
            <a:endParaRPr lang="en-US" sz="2400" b="1" i="1" dirty="0">
              <a:solidFill>
                <a:srgbClr val="002060"/>
              </a:solidFill>
              <a:latin typeface="Times New Roman" pitchFamily="18" charset="0"/>
            </a:endParaRPr>
          </a:p>
          <a:p>
            <a:pPr algn="ctr">
              <a:lnSpc>
                <a:spcPct val="80000"/>
              </a:lnSpc>
              <a:buFont typeface="Wingdings" pitchFamily="2" charset="2"/>
              <a:buNone/>
            </a:pPr>
            <a:r>
              <a:rPr lang="en-US" sz="2400" b="1" i="1" dirty="0" err="1">
                <a:solidFill>
                  <a:srgbClr val="002060"/>
                </a:solidFill>
                <a:latin typeface="Times New Roman" pitchFamily="18" charset="0"/>
              </a:rPr>
              <a:t>Dầu</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kêu</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ra</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máu</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có</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người</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nào</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nghe</a:t>
            </a:r>
            <a:r>
              <a:rPr lang="en-US" sz="2400" b="1" i="1" dirty="0">
                <a:solidFill>
                  <a:srgbClr val="002060"/>
                </a:solidFill>
                <a:latin typeface="Times New Roman" pitchFamily="18" charset="0"/>
              </a:rPr>
              <a:t>.”</a:t>
            </a:r>
          </a:p>
        </p:txBody>
      </p:sp>
      <p:sp>
        <p:nvSpPr>
          <p:cNvPr id="11" name="Rectangle 10"/>
          <p:cNvSpPr>
            <a:spLocks noChangeArrowheads="1"/>
          </p:cNvSpPr>
          <p:nvPr/>
        </p:nvSpPr>
        <p:spPr bwMode="auto">
          <a:xfrm>
            <a:off x="304800" y="1066800"/>
            <a:ext cx="4876800" cy="682625"/>
          </a:xfrm>
          <a:prstGeom prst="rect">
            <a:avLst/>
          </a:prstGeom>
          <a:noFill/>
          <a:ln w="9525">
            <a:noFill/>
            <a:miter lim="800000"/>
            <a:headEnd/>
            <a:tailEnd/>
          </a:ln>
        </p:spPr>
        <p:txBody>
          <a:bodyPr wrap="square">
            <a:spAutoFit/>
          </a:bodyPr>
          <a:lstStyle/>
          <a:p>
            <a:pPr>
              <a:lnSpc>
                <a:spcPct val="80000"/>
              </a:lnSpc>
            </a:pPr>
            <a:r>
              <a:rPr lang="en-US" sz="2400" dirty="0">
                <a:solidFill>
                  <a:srgbClr val="3333FF"/>
                </a:solidFill>
                <a:latin typeface="Times New Roman" pitchFamily="18" charset="0"/>
                <a:cs typeface="Times New Roman" pitchFamily="18" charset="0"/>
              </a:rPr>
              <a:t>→   </a:t>
            </a:r>
            <a:r>
              <a:rPr lang="en-US" sz="2400" dirty="0" err="1">
                <a:solidFill>
                  <a:srgbClr val="0070C0"/>
                </a:solidFill>
                <a:latin typeface="Times New Roman" pitchFamily="18" charset="0"/>
              </a:rPr>
              <a:t>Nỗi</a:t>
            </a:r>
            <a:r>
              <a:rPr lang="en-US" sz="2400" dirty="0">
                <a:solidFill>
                  <a:srgbClr val="0070C0"/>
                </a:solidFill>
                <a:latin typeface="Times New Roman" pitchFamily="18" charset="0"/>
              </a:rPr>
              <a:t> </a:t>
            </a:r>
            <a:r>
              <a:rPr lang="en-US" sz="2400" dirty="0" err="1">
                <a:solidFill>
                  <a:srgbClr val="0070C0"/>
                </a:solidFill>
                <a:latin typeface="Times New Roman" pitchFamily="18" charset="0"/>
              </a:rPr>
              <a:t>đau</a:t>
            </a:r>
            <a:r>
              <a:rPr lang="en-US" sz="2400" dirty="0">
                <a:solidFill>
                  <a:srgbClr val="0070C0"/>
                </a:solidFill>
                <a:latin typeface="Times New Roman" pitchFamily="18" charset="0"/>
              </a:rPr>
              <a:t> </a:t>
            </a:r>
            <a:r>
              <a:rPr lang="en-US" sz="2400" dirty="0" err="1">
                <a:solidFill>
                  <a:srgbClr val="0070C0"/>
                </a:solidFill>
                <a:latin typeface="Times New Roman" pitchFamily="18" charset="0"/>
              </a:rPr>
              <a:t>của</a:t>
            </a:r>
            <a:r>
              <a:rPr lang="en-US" sz="2400" dirty="0">
                <a:solidFill>
                  <a:srgbClr val="0070C0"/>
                </a:solidFill>
                <a:latin typeface="Times New Roman" pitchFamily="18" charset="0"/>
              </a:rPr>
              <a:t> </a:t>
            </a:r>
            <a:r>
              <a:rPr lang="en-US" sz="2400" dirty="0" smtClean="0">
                <a:solidFill>
                  <a:srgbClr val="0070C0"/>
                </a:solidFill>
                <a:latin typeface="Times New Roman" pitchFamily="18" charset="0"/>
              </a:rPr>
              <a:t>“con </a:t>
            </a:r>
            <a:r>
              <a:rPr lang="en-US" sz="2400" dirty="0" err="1" smtClean="0">
                <a:solidFill>
                  <a:srgbClr val="0070C0"/>
                </a:solidFill>
                <a:latin typeface="Times New Roman" pitchFamily="18" charset="0"/>
              </a:rPr>
              <a:t>cuốc</a:t>
            </a:r>
            <a:r>
              <a:rPr lang="en-US" sz="2400" dirty="0" smtClean="0">
                <a:solidFill>
                  <a:srgbClr val="0070C0"/>
                </a:solidFill>
                <a:latin typeface="Times New Roman" pitchFamily="18" charset="0"/>
              </a:rPr>
              <a:t>” </a:t>
            </a:r>
            <a:r>
              <a:rPr lang="en-US" sz="2400" dirty="0" err="1">
                <a:solidFill>
                  <a:srgbClr val="0070C0"/>
                </a:solidFill>
                <a:latin typeface="Times New Roman" pitchFamily="18" charset="0"/>
              </a:rPr>
              <a:t>không</a:t>
            </a:r>
            <a:r>
              <a:rPr lang="en-US" sz="2400" dirty="0">
                <a:solidFill>
                  <a:srgbClr val="0070C0"/>
                </a:solidFill>
                <a:latin typeface="Times New Roman" pitchFamily="18" charset="0"/>
              </a:rPr>
              <a:t> </a:t>
            </a:r>
            <a:r>
              <a:rPr lang="en-US" sz="2400" dirty="0" err="1">
                <a:solidFill>
                  <a:srgbClr val="0070C0"/>
                </a:solidFill>
                <a:latin typeface="Times New Roman" pitchFamily="18" charset="0"/>
              </a:rPr>
              <a:t>được</a:t>
            </a:r>
            <a:r>
              <a:rPr lang="en-US" sz="2400" dirty="0">
                <a:solidFill>
                  <a:srgbClr val="0070C0"/>
                </a:solidFill>
                <a:latin typeface="Times New Roman" pitchFamily="18" charset="0"/>
              </a:rPr>
              <a:t> </a:t>
            </a:r>
            <a:r>
              <a:rPr lang="en-US" sz="2400" dirty="0" err="1">
                <a:solidFill>
                  <a:srgbClr val="0070C0"/>
                </a:solidFill>
                <a:latin typeface="Times New Roman" pitchFamily="18" charset="0"/>
              </a:rPr>
              <a:t>ai</a:t>
            </a:r>
            <a:r>
              <a:rPr lang="en-US" sz="2400" dirty="0">
                <a:solidFill>
                  <a:srgbClr val="0070C0"/>
                </a:solidFill>
                <a:latin typeface="Times New Roman" pitchFamily="18" charset="0"/>
              </a:rPr>
              <a:t> </a:t>
            </a:r>
            <a:r>
              <a:rPr lang="en-US" sz="2400" dirty="0" err="1">
                <a:solidFill>
                  <a:srgbClr val="0070C0"/>
                </a:solidFill>
                <a:latin typeface="Times New Roman" pitchFamily="18" charset="0"/>
              </a:rPr>
              <a:t>đoái</a:t>
            </a:r>
            <a:r>
              <a:rPr lang="en-US" sz="2400" dirty="0">
                <a:solidFill>
                  <a:srgbClr val="0070C0"/>
                </a:solidFill>
                <a:latin typeface="Times New Roman" pitchFamily="18" charset="0"/>
              </a:rPr>
              <a:t> </a:t>
            </a:r>
            <a:r>
              <a:rPr lang="en-US" sz="2400" dirty="0" err="1">
                <a:solidFill>
                  <a:srgbClr val="0070C0"/>
                </a:solidFill>
                <a:latin typeface="Times New Roman" pitchFamily="18" charset="0"/>
              </a:rPr>
              <a:t>hoài</a:t>
            </a:r>
            <a:r>
              <a:rPr lang="en-US" sz="2400" dirty="0">
                <a:solidFill>
                  <a:srgbClr val="0070C0"/>
                </a:solidFill>
                <a:latin typeface="Times New Roman" pitchFamily="18" charset="0"/>
              </a:rPr>
              <a:t>. </a:t>
            </a:r>
            <a:endParaRPr lang="en-US" sz="2400" dirty="0">
              <a:solidFill>
                <a:srgbClr val="C00000"/>
              </a:solidFill>
              <a:latin typeface="Times New Roman" pitchFamily="18" charset="0"/>
            </a:endParaRPr>
          </a:p>
        </p:txBody>
      </p:sp>
      <p:sp>
        <p:nvSpPr>
          <p:cNvPr id="8" name="Rectangle 7"/>
          <p:cNvSpPr>
            <a:spLocks noChangeArrowheads="1"/>
          </p:cNvSpPr>
          <p:nvPr/>
        </p:nvSpPr>
        <p:spPr bwMode="auto">
          <a:xfrm>
            <a:off x="0" y="2997136"/>
            <a:ext cx="8458200" cy="1274763"/>
          </a:xfrm>
          <a:prstGeom prst="rect">
            <a:avLst/>
          </a:prstGeom>
          <a:noFill/>
          <a:ln w="9525">
            <a:noFill/>
            <a:miter lim="800000"/>
            <a:headEnd/>
            <a:tailEnd/>
          </a:ln>
        </p:spPr>
        <p:txBody>
          <a:bodyPr>
            <a:spAutoFit/>
          </a:bodyPr>
          <a:lstStyle/>
          <a:p>
            <a:pPr algn="ctr">
              <a:lnSpc>
                <a:spcPct val="80000"/>
              </a:lnSpc>
            </a:pPr>
            <a:r>
              <a:rPr lang="en-US" sz="2400" b="1" i="1" dirty="0">
                <a:solidFill>
                  <a:srgbClr val="002060"/>
                </a:solidFill>
                <a:latin typeface="Times New Roman" pitchFamily="18" charset="0"/>
              </a:rPr>
              <a:t>2.  “</a:t>
            </a:r>
            <a:r>
              <a:rPr lang="en-US" sz="2400" b="1" i="1" dirty="0" err="1">
                <a:solidFill>
                  <a:srgbClr val="002060"/>
                </a:solidFill>
                <a:latin typeface="Times New Roman" pitchFamily="18" charset="0"/>
              </a:rPr>
              <a:t>Đứng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bên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ni</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đồng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ngó</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bên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tê</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đồng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mênh</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mông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bát</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ngát</a:t>
            </a:r>
            <a:r>
              <a:rPr lang="en-US" sz="2400" b="1" i="1" dirty="0">
                <a:solidFill>
                  <a:srgbClr val="002060"/>
                </a:solidFill>
                <a:latin typeface="Times New Roman" pitchFamily="18" charset="0"/>
              </a:rPr>
              <a:t>.</a:t>
            </a:r>
          </a:p>
          <a:p>
            <a:pPr algn="ctr">
              <a:lnSpc>
                <a:spcPct val="80000"/>
              </a:lnSpc>
              <a:buFont typeface="Wingdings" pitchFamily="2" charset="2"/>
              <a:buNone/>
            </a:pP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Đứng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bên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tê</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đồng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ngó</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bên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ni</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đồng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bát</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ngát</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mênh</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mông</a:t>
            </a:r>
            <a:r>
              <a:rPr lang="en-US" sz="2400" b="1" i="1" dirty="0">
                <a:solidFill>
                  <a:srgbClr val="002060"/>
                </a:solidFill>
                <a:latin typeface="Times New Roman" pitchFamily="18" charset="0"/>
              </a:rPr>
              <a:t>.</a:t>
            </a:r>
          </a:p>
          <a:p>
            <a:pPr algn="ctr">
              <a:lnSpc>
                <a:spcPct val="80000"/>
              </a:lnSpc>
              <a:buFont typeface="Wingdings" pitchFamily="2" charset="2"/>
              <a:buNone/>
            </a:pPr>
            <a:r>
              <a:rPr lang="en-US" sz="2400" b="1" i="1" dirty="0" err="1">
                <a:solidFill>
                  <a:srgbClr val="002060"/>
                </a:solidFill>
                <a:latin typeface="Times New Roman" pitchFamily="18" charset="0"/>
              </a:rPr>
              <a:t>Thân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em</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như</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chẽn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lúa</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đòng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đòng</a:t>
            </a:r>
            <a:r>
              <a:rPr lang="en-US" sz="2400" b="1" i="1" dirty="0">
                <a:solidFill>
                  <a:srgbClr val="002060"/>
                </a:solidFill>
                <a:latin typeface="Times New Roman" pitchFamily="18" charset="0"/>
              </a:rPr>
              <a:t>,</a:t>
            </a:r>
          </a:p>
          <a:p>
            <a:pPr algn="ctr">
              <a:lnSpc>
                <a:spcPct val="80000"/>
              </a:lnSpc>
              <a:buFont typeface="Wingdings" pitchFamily="2" charset="2"/>
              <a:buNone/>
            </a:pPr>
            <a:r>
              <a:rPr lang="en-US" sz="2400" b="1" i="1" dirty="0" err="1">
                <a:solidFill>
                  <a:srgbClr val="002060"/>
                </a:solidFill>
                <a:latin typeface="Times New Roman" pitchFamily="18" charset="0"/>
              </a:rPr>
              <a:t>Phất</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phơ</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dưới</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ngọn</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nắng</a:t>
            </a:r>
            <a:r>
              <a:rPr lang="en-US" sz="2400" b="1" i="1" dirty="0">
                <a:solidFill>
                  <a:srgbClr val="002060"/>
                </a:solidFill>
                <a:latin typeface="Times New Roman" pitchFamily="18" charset="0"/>
              </a:rPr>
              <a:t> </a:t>
            </a:r>
            <a:r>
              <a:rPr lang="en-US" sz="2400" b="1" i="1" dirty="0" err="1">
                <a:solidFill>
                  <a:srgbClr val="002060"/>
                </a:solidFill>
                <a:latin typeface="Times New Roman" pitchFamily="18" charset="0"/>
              </a:rPr>
              <a:t>hồng</a:t>
            </a:r>
            <a:r>
              <a:rPr lang="en-US" sz="2400" b="1" i="1" dirty="0">
                <a:solidFill>
                  <a:srgbClr val="002060"/>
                </a:solidFill>
                <a:latin typeface="Times New Roman" pitchFamily="18" charset="0"/>
              </a:rPr>
              <a:t> ban </a:t>
            </a:r>
            <a:r>
              <a:rPr lang="en-US" sz="2400" b="1" i="1" dirty="0" err="1">
                <a:solidFill>
                  <a:srgbClr val="002060"/>
                </a:solidFill>
                <a:latin typeface="Times New Roman" pitchFamily="18" charset="0"/>
              </a:rPr>
              <a:t>mai</a:t>
            </a:r>
            <a:r>
              <a:rPr lang="en-US" sz="2400" b="1" i="1" dirty="0">
                <a:solidFill>
                  <a:srgbClr val="002060"/>
                </a:solidFill>
                <a:latin typeface="Times New Roman" pitchFamily="18" charset="0"/>
              </a:rPr>
              <a:t>.”</a:t>
            </a:r>
          </a:p>
        </p:txBody>
      </p:sp>
      <p:sp>
        <p:nvSpPr>
          <p:cNvPr id="13" name="Rectangle 12"/>
          <p:cNvSpPr>
            <a:spLocks noChangeArrowheads="1"/>
          </p:cNvSpPr>
          <p:nvPr/>
        </p:nvSpPr>
        <p:spPr bwMode="auto">
          <a:xfrm>
            <a:off x="5181600" y="4414838"/>
            <a:ext cx="3848100" cy="830997"/>
          </a:xfrm>
          <a:prstGeom prst="rect">
            <a:avLst/>
          </a:prstGeom>
          <a:noFill/>
          <a:ln w="9525">
            <a:noFill/>
            <a:miter lim="800000"/>
            <a:headEnd/>
            <a:tailEnd/>
          </a:ln>
        </p:spPr>
        <p:txBody>
          <a:bodyPr wrap="square">
            <a:spAutoFit/>
          </a:bodyPr>
          <a:lstStyle/>
          <a:p>
            <a:pPr algn="just"/>
            <a:r>
              <a:rPr lang="en-US" sz="2400" dirty="0">
                <a:solidFill>
                  <a:srgbClr val="0033CC"/>
                </a:solidFill>
                <a:latin typeface="Times New Roman" pitchFamily="18" charset="0"/>
                <a:cs typeface="Times New Roman" pitchFamily="18" charset="0"/>
              </a:rPr>
              <a:t>→</a:t>
            </a:r>
            <a:r>
              <a:rPr lang="en-US" sz="2400" dirty="0">
                <a:solidFill>
                  <a:srgbClr val="C00000"/>
                </a:solidFill>
                <a:latin typeface="Times New Roman" pitchFamily="18" charset="0"/>
                <a:cs typeface="Times New Roman" pitchFamily="18" charset="0"/>
              </a:rPr>
              <a:t> </a:t>
            </a:r>
            <a:r>
              <a:rPr lang="en-US" sz="2400" dirty="0" err="1">
                <a:solidFill>
                  <a:srgbClr val="0033CC"/>
                </a:solidFill>
                <a:latin typeface="Times New Roman" pitchFamily="18" charset="0"/>
                <a:sym typeface="Wingdings" pitchFamily="2" charset="2"/>
              </a:rPr>
              <a:t>Niềm</a:t>
            </a:r>
            <a:r>
              <a:rPr lang="en-US" sz="2400" dirty="0">
                <a:solidFill>
                  <a:srgbClr val="0033CC"/>
                </a:solidFill>
                <a:latin typeface="Times New Roman" pitchFamily="18" charset="0"/>
                <a:sym typeface="Wingdings" pitchFamily="2" charset="2"/>
              </a:rPr>
              <a:t> </a:t>
            </a:r>
            <a:r>
              <a:rPr lang="en-US" sz="2400" dirty="0" err="1">
                <a:solidFill>
                  <a:srgbClr val="0033CC"/>
                </a:solidFill>
                <a:latin typeface="Times New Roman" pitchFamily="18" charset="0"/>
                <a:sym typeface="Wingdings" pitchFamily="2" charset="2"/>
              </a:rPr>
              <a:t>vui</a:t>
            </a:r>
            <a:r>
              <a:rPr lang="en-US" sz="2400" dirty="0">
                <a:solidFill>
                  <a:srgbClr val="0033CC"/>
                </a:solidFill>
                <a:latin typeface="Times New Roman" pitchFamily="18" charset="0"/>
                <a:sym typeface="Wingdings" pitchFamily="2" charset="2"/>
              </a:rPr>
              <a:t> </a:t>
            </a:r>
            <a:r>
              <a:rPr lang="en-US" sz="2400" dirty="0" err="1" smtClean="0">
                <a:solidFill>
                  <a:srgbClr val="0033CC"/>
                </a:solidFill>
                <a:latin typeface="Times New Roman" pitchFamily="18" charset="0"/>
                <a:cs typeface="Times New Roman" pitchFamily="18" charset="0"/>
              </a:rPr>
              <a:t>khi</a:t>
            </a:r>
            <a:r>
              <a:rPr lang="en-US" sz="2400" dirty="0" smtClean="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đứng</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trước</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cảnh</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đẹp</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cuả</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quê</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hương</a:t>
            </a:r>
            <a:r>
              <a:rPr lang="en-US" sz="2400" dirty="0">
                <a:solidFill>
                  <a:srgbClr val="0033CC"/>
                </a:solidFill>
                <a:latin typeface="Times New Roman" pitchFamily="18" charset="0"/>
                <a:cs typeface="Times New Roman" pitchFamily="18" charset="0"/>
              </a:rPr>
              <a:t>. </a:t>
            </a:r>
          </a:p>
        </p:txBody>
      </p:sp>
      <p:sp>
        <p:nvSpPr>
          <p:cNvPr id="2" name="TextBox 1"/>
          <p:cNvSpPr txBox="1">
            <a:spLocks noChangeArrowheads="1"/>
          </p:cNvSpPr>
          <p:nvPr/>
        </p:nvSpPr>
        <p:spPr bwMode="auto">
          <a:xfrm>
            <a:off x="0" y="1789113"/>
            <a:ext cx="5181600" cy="836126"/>
          </a:xfrm>
          <a:prstGeom prst="rect">
            <a:avLst/>
          </a:prstGeom>
          <a:noFill/>
          <a:ln w="9525">
            <a:noFill/>
            <a:miter lim="800000"/>
            <a:headEnd/>
            <a:tailEnd/>
          </a:ln>
        </p:spPr>
        <p:txBody>
          <a:bodyPr wrap="square">
            <a:spAutoFit/>
          </a:bodyPr>
          <a:lstStyle/>
          <a:p>
            <a:pPr algn="just">
              <a:lnSpc>
                <a:spcPts val="2875"/>
              </a:lnSpc>
            </a:pPr>
            <a:r>
              <a:rPr lang="en-US" sz="2400" b="1" dirty="0">
                <a:solidFill>
                  <a:srgbClr val="C00000"/>
                </a:solidFill>
                <a:latin typeface="Times New Roman" pitchFamily="18" charset="0"/>
                <a:sym typeface="Wingdings" pitchFamily="2" charset="2"/>
              </a:rPr>
              <a: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Khơi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gợi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niềm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xót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xa</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đồng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cả</a:t>
            </a:r>
            <a:r>
              <a:rPr lang="en-US" sz="2400" dirty="0" err="1">
                <a:solidFill>
                  <a:srgbClr val="C00000"/>
                </a:solidFill>
                <a:latin typeface="Times New Roman" pitchFamily="18" charset="0"/>
                <a:sym typeface="Wingdings" pitchFamily="2" charset="2"/>
              </a:rPr>
              <a:t>m</a:t>
            </a:r>
            <a:r>
              <a:rPr lang="en-US" sz="2400" dirty="0">
                <a:solidFill>
                  <a:srgbClr val="C00000"/>
                </a:solidFill>
                <a:latin typeface="Times New Roman" pitchFamily="18" charset="0"/>
                <a:sym typeface="Wingdings" pitchFamily="2" charset="2"/>
              </a:rPr>
              <a:t> </a:t>
            </a:r>
            <a:r>
              <a:rPr lang="en-US" sz="2400" dirty="0" err="1">
                <a:solidFill>
                  <a:srgbClr val="C00000"/>
                </a:solidFill>
                <a:latin typeface="Times New Roman" pitchFamily="18" charset="0"/>
                <a:sym typeface="Wingdings" pitchFamily="2" charset="2"/>
              </a:rPr>
              <a:t>với</a:t>
            </a:r>
            <a:r>
              <a:rPr lang="en-US" sz="2400" dirty="0">
                <a:solidFill>
                  <a:srgbClr val="C00000"/>
                </a:solidFill>
                <a:latin typeface="Times New Roman" pitchFamily="18" charset="0"/>
                <a:sym typeface="Wingdings" pitchFamily="2" charset="2"/>
              </a:rPr>
              <a:t> </a:t>
            </a:r>
            <a:r>
              <a:rPr lang="en-US" sz="2400" dirty="0" err="1">
                <a:solidFill>
                  <a:srgbClr val="C00000"/>
                </a:solidFill>
                <a:latin typeface="Times New Roman" pitchFamily="18" charset="0"/>
                <a:sym typeface="Wingdings" pitchFamily="2" charset="2"/>
              </a:rPr>
              <a:t>nhữ</a:t>
            </a:r>
            <a:r>
              <a:rPr lang="vi-VN" sz="2400" dirty="0">
                <a:solidFill>
                  <a:srgbClr val="C00000"/>
                </a:solidFill>
                <a:latin typeface="Times New Roman" pitchFamily="18" charset="0"/>
                <a:sym typeface="Wingdings" pitchFamily="2" charset="2"/>
              </a:rPr>
              <a:t>ng con người </a:t>
            </a:r>
            <a:r>
              <a:rPr lang="en-US" sz="2400" dirty="0" err="1">
                <a:solidFill>
                  <a:srgbClr val="C00000"/>
                </a:solidFill>
                <a:latin typeface="Times New Roman" pitchFamily="18" charset="0"/>
                <a:sym typeface="Wingdings" pitchFamily="2" charset="2"/>
              </a:rPr>
              <a:t>bé</a:t>
            </a:r>
            <a:r>
              <a:rPr lang="vi-VN" sz="2400" dirty="0">
                <a:solidFill>
                  <a:srgbClr val="C00000"/>
                </a:solidFill>
                <a:latin typeface="Times New Roman" pitchFamily="18" charset="0"/>
                <a:sym typeface="Wingdings" pitchFamily="2" charset="2"/>
              </a:rPr>
              <a:t> mọn </a:t>
            </a:r>
            <a:r>
              <a:rPr lang="en-US" sz="2400" dirty="0" err="1">
                <a:solidFill>
                  <a:srgbClr val="C00000"/>
                </a:solidFill>
                <a:latin typeface="Times New Roman" pitchFamily="18" charset="0"/>
                <a:sym typeface="Wingdings" pitchFamily="2" charset="2"/>
              </a:rPr>
              <a:t>trong</a:t>
            </a:r>
            <a:r>
              <a:rPr lang="en-US" sz="2400" dirty="0">
                <a:solidFill>
                  <a:srgbClr val="C00000"/>
                </a:solidFill>
                <a:latin typeface="Times New Roman" pitchFamily="18" charset="0"/>
                <a:sym typeface="Wingdings" pitchFamily="2" charset="2"/>
              </a:rPr>
              <a:t> XH.</a:t>
            </a:r>
            <a:endParaRPr lang="en-US" sz="2400" dirty="0">
              <a:solidFill>
                <a:srgbClr val="C00000"/>
              </a:solidFill>
              <a:latin typeface="Times New Roman" pitchFamily="18" charset="0"/>
            </a:endParaRPr>
          </a:p>
        </p:txBody>
      </p:sp>
      <p:sp>
        <p:nvSpPr>
          <p:cNvPr id="3" name="Rectangle 2"/>
          <p:cNvSpPr>
            <a:spLocks noChangeArrowheads="1"/>
          </p:cNvSpPr>
          <p:nvPr/>
        </p:nvSpPr>
        <p:spPr bwMode="auto">
          <a:xfrm>
            <a:off x="5181600" y="5715000"/>
            <a:ext cx="3962400" cy="830997"/>
          </a:xfrm>
          <a:prstGeom prst="rect">
            <a:avLst/>
          </a:prstGeom>
          <a:noFill/>
          <a:ln w="9525">
            <a:noFill/>
            <a:miter lim="800000"/>
            <a:headEnd/>
            <a:tailEnd/>
          </a:ln>
        </p:spPr>
        <p:txBody>
          <a:bodyPr wrap="square">
            <a:spAutoFit/>
          </a:bodyPr>
          <a:lstStyle/>
          <a:p>
            <a:pPr algn="just"/>
            <a:r>
              <a:rPr lang="en-US" sz="2400" b="1" dirty="0">
                <a:solidFill>
                  <a:srgbClr val="C00000"/>
                </a:solidFill>
                <a:latin typeface="Times New Roman" pitchFamily="18" charset="0"/>
                <a:sym typeface="Wingdings" pitchFamily="2" charset="2"/>
              </a:rPr>
              <a:t></a:t>
            </a:r>
            <a:r>
              <a:rPr lang="en-US" sz="2400" dirty="0">
                <a:solidFill>
                  <a:srgbClr val="C00000"/>
                </a:solidFill>
                <a:latin typeface="Times New Roman" pitchFamily="18" charset="0"/>
                <a:sym typeface="Wingdings" pitchFamily="2" charset="2"/>
              </a:rPr>
              <a:t> </a:t>
            </a:r>
            <a:r>
              <a:rPr lang="en-US" sz="2400" dirty="0" err="1">
                <a:solidFill>
                  <a:srgbClr val="C00000"/>
                </a:solidFill>
                <a:latin typeface="Times New Roman" pitchFamily="18" charset="0"/>
                <a:cs typeface="Times New Roman" pitchFamily="18" charset="0"/>
                <a:sym typeface="Wingdings" pitchFamily="2" charset="2"/>
              </a:rPr>
              <a:t>G</a:t>
            </a:r>
            <a:r>
              <a:rPr lang="en-US" sz="2400" dirty="0" err="1">
                <a:solidFill>
                  <a:srgbClr val="C00000"/>
                </a:solidFill>
                <a:latin typeface="Times New Roman" pitchFamily="18" charset="0"/>
                <a:cs typeface="Times New Roman" pitchFamily="18" charset="0"/>
              </a:rPr>
              <a:t>ợi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tình</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yêu</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quê</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hương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đất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nước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nơi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người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đọc</a:t>
            </a:r>
            <a:r>
              <a:rPr lang="en-US" sz="2400"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1"/>
      <p:bldP spid="8" grpId="0"/>
      <p:bldP spid="13"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title"/>
          </p:nvPr>
        </p:nvSpPr>
        <p:spPr>
          <a:xfrm>
            <a:off x="0" y="0"/>
            <a:ext cx="4724400" cy="954088"/>
          </a:xfrm>
        </p:spPr>
        <p:txBody>
          <a:bodyPr>
            <a:spAutoFit/>
          </a:bodyPr>
          <a:lstStyle/>
          <a:p>
            <a:pPr algn="l"/>
            <a:r>
              <a:rPr lang="fr-FR" sz="2800" b="1" dirty="0" smtClean="0">
                <a:latin typeface="Times New Roman" pitchFamily="18" charset="0"/>
                <a:cs typeface="Times New Roman" pitchFamily="18" charset="0"/>
              </a:rPr>
              <a:t>I- </a:t>
            </a:r>
            <a:r>
              <a:rPr lang="fr-FR" sz="2800" b="1" u="sng" dirty="0" err="1" smtClean="0">
                <a:latin typeface="Times New Roman" pitchFamily="18" charset="0"/>
                <a:cs typeface="Times New Roman" pitchFamily="18" charset="0"/>
              </a:rPr>
              <a:t>Nhu</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cầu</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biểu</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cảm</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và</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văn</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biểu</a:t>
            </a:r>
            <a:r>
              <a:rPr lang="fr-FR" sz="2800" b="1" u="sng" dirty="0" smtClean="0">
                <a:latin typeface="Times New Roman" pitchFamily="18" charset="0"/>
                <a:cs typeface="Times New Roman" pitchFamily="18" charset="0"/>
              </a:rPr>
              <a:t> </a:t>
            </a:r>
            <a:r>
              <a:rPr lang="fr-FR" sz="2800" b="1" u="sng" dirty="0" err="1" smtClean="0">
                <a:latin typeface="Times New Roman" pitchFamily="18" charset="0"/>
                <a:cs typeface="Times New Roman" pitchFamily="18" charset="0"/>
              </a:rPr>
              <a:t>cảm</a:t>
            </a:r>
            <a:endParaRPr lang="en-US" sz="2800" dirty="0" smtClean="0">
              <a:latin typeface="Times New Roman" pitchFamily="18" charset="0"/>
              <a:cs typeface="Times New Roman" pitchFamily="18" charset="0"/>
            </a:endParaRPr>
          </a:p>
        </p:txBody>
      </p:sp>
      <p:sp>
        <p:nvSpPr>
          <p:cNvPr id="9" name="Rectangle 3"/>
          <p:cNvSpPr>
            <a:spLocks noGrp="1" noChangeArrowheads="1"/>
          </p:cNvSpPr>
          <p:nvPr>
            <p:ph type="body" sz="half" idx="1"/>
          </p:nvPr>
        </p:nvSpPr>
        <p:spPr>
          <a:xfrm>
            <a:off x="0" y="2603500"/>
            <a:ext cx="4953000" cy="3035300"/>
          </a:xfrm>
        </p:spPr>
        <p:txBody>
          <a:bodyPr rtlCol="0">
            <a:noAutofit/>
          </a:bodyPr>
          <a:lstStyle/>
          <a:p>
            <a:pPr marL="0" indent="0" algn="just" fontAlgn="auto">
              <a:spcBef>
                <a:spcPts val="0"/>
              </a:spcBef>
              <a:spcAft>
                <a:spcPts val="0"/>
              </a:spcAft>
              <a:buFontTx/>
              <a:buNone/>
              <a:defRPr/>
            </a:pPr>
            <a:r>
              <a:rPr lang="en-US" sz="2800" dirty="0" smtClean="0">
                <a:latin typeface="Times New Roman" pitchFamily="18" charset="0"/>
                <a:sym typeface="Wingdings" pitchFamily="2" charset="2"/>
              </a:rPr>
              <a:t> - </a:t>
            </a:r>
            <a:r>
              <a:rPr lang="en-US" sz="2800" b="1" i="1" dirty="0" err="1" smtClean="0">
                <a:latin typeface="Times New Roman" pitchFamily="18" charset="0"/>
                <a:sym typeface="Wingdings" pitchFamily="2" charset="2"/>
              </a:rPr>
              <a:t>Văn</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biểu</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cảm</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văn</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trữ</a:t>
            </a:r>
            <a:r>
              <a:rPr lang="en-US" sz="2800" b="1" i="1" dirty="0" smtClean="0">
                <a:latin typeface="Times New Roman" pitchFamily="18" charset="0"/>
                <a:sym typeface="Wingdings" pitchFamily="2" charset="2"/>
              </a:rPr>
              <a:t> </a:t>
            </a:r>
            <a:r>
              <a:rPr lang="en-US" sz="2800" b="1" i="1" dirty="0" err="1" smtClean="0">
                <a:latin typeface="Times New Roman" pitchFamily="18" charset="0"/>
                <a:sym typeface="Wingdings" pitchFamily="2" charset="2"/>
              </a:rPr>
              <a:t>tình</a:t>
            </a:r>
            <a:r>
              <a:rPr lang="en-US" sz="2800" b="1" i="1" dirty="0" smtClean="0">
                <a:latin typeface="Times New Roman" pitchFamily="18" charset="0"/>
                <a:sym typeface="Wingdings" pitchFamily="2" charset="2"/>
              </a:rPr>
              <a:t>) </a:t>
            </a:r>
            <a:r>
              <a:rPr lang="en-US" sz="2800" dirty="0" err="1" smtClean="0">
                <a:latin typeface="Times New Roman" pitchFamily="18" charset="0"/>
                <a:sym typeface="Wingdings" pitchFamily="2" charset="2"/>
              </a:rPr>
              <a:t>l</a:t>
            </a:r>
            <a:r>
              <a:rPr lang="en-US" sz="2800" dirty="0" err="1" smtClean="0">
                <a:latin typeface="Times New Roman" pitchFamily="18" charset="0"/>
              </a:rPr>
              <a:t>à</a:t>
            </a:r>
            <a:r>
              <a:rPr lang="en-US" sz="2800" dirty="0" smtClean="0">
                <a:latin typeface="Times New Roman" pitchFamily="18" charset="0"/>
              </a:rPr>
              <a:t> </a:t>
            </a:r>
            <a:r>
              <a:rPr lang="en-US" sz="2800" dirty="0" err="1" smtClean="0">
                <a:latin typeface="Times New Roman" pitchFamily="18" charset="0"/>
              </a:rPr>
              <a:t>văn</a:t>
            </a:r>
            <a:r>
              <a:rPr lang="en-US" sz="2800" dirty="0" smtClean="0">
                <a:latin typeface="Times New Roman" pitchFamily="18" charset="0"/>
              </a:rPr>
              <a:t> </a:t>
            </a:r>
            <a:r>
              <a:rPr lang="en-US" sz="2800" dirty="0" err="1" smtClean="0">
                <a:latin typeface="Times New Roman" pitchFamily="18" charset="0"/>
              </a:rPr>
              <a:t>bản</a:t>
            </a:r>
            <a:r>
              <a:rPr lang="en-US" sz="2800" dirty="0" smtClean="0">
                <a:latin typeface="Times New Roman" pitchFamily="18" charset="0"/>
              </a:rPr>
              <a:t> </a:t>
            </a:r>
            <a:r>
              <a:rPr lang="en-US" sz="2800" dirty="0" err="1" smtClean="0">
                <a:latin typeface="Times New Roman" pitchFamily="18" charset="0"/>
              </a:rPr>
              <a:t>viết</a:t>
            </a:r>
            <a:r>
              <a:rPr lang="en-US" sz="2800" dirty="0" smtClean="0">
                <a:latin typeface="Times New Roman" pitchFamily="18" charset="0"/>
              </a:rPr>
              <a:t> </a:t>
            </a:r>
            <a:r>
              <a:rPr lang="en-US" sz="2800" dirty="0" err="1" smtClean="0">
                <a:latin typeface="Times New Roman" pitchFamily="18" charset="0"/>
              </a:rPr>
              <a:t>ra</a:t>
            </a:r>
            <a:r>
              <a:rPr lang="en-US" sz="2800" dirty="0" smtClean="0">
                <a:latin typeface="Times New Roman" pitchFamily="18" charset="0"/>
              </a:rPr>
              <a:t> </a:t>
            </a:r>
            <a:r>
              <a:rPr lang="en-US" sz="2800" dirty="0" err="1" smtClean="0">
                <a:latin typeface="Times New Roman" pitchFamily="18" charset="0"/>
              </a:rPr>
              <a:t>nhằm</a:t>
            </a:r>
            <a:r>
              <a:rPr lang="en-US" sz="2800" dirty="0" smtClean="0">
                <a:latin typeface="Times New Roman" pitchFamily="18" charset="0"/>
              </a:rPr>
              <a:t> </a:t>
            </a:r>
            <a:r>
              <a:rPr lang="en-US" sz="2800" dirty="0" err="1" smtClean="0">
                <a:latin typeface="Times New Roman" pitchFamily="18" charset="0"/>
              </a:rPr>
              <a:t>biểu</a:t>
            </a:r>
            <a:r>
              <a:rPr lang="en-US" sz="2800" dirty="0" smtClean="0">
                <a:latin typeface="Times New Roman" pitchFamily="18" charset="0"/>
              </a:rPr>
              <a:t> </a:t>
            </a:r>
            <a:r>
              <a:rPr lang="en-US" sz="2800" dirty="0" err="1" smtClean="0">
                <a:latin typeface="Times New Roman" pitchFamily="18" charset="0"/>
              </a:rPr>
              <a:t>đạt</a:t>
            </a:r>
            <a:r>
              <a:rPr lang="en-US" sz="2800" dirty="0" smtClean="0">
                <a:latin typeface="Times New Roman" pitchFamily="18" charset="0"/>
              </a:rPr>
              <a:t> </a:t>
            </a:r>
            <a:r>
              <a:rPr lang="en-US" sz="2800" dirty="0" err="1" smtClean="0">
                <a:latin typeface="Times New Roman" pitchFamily="18" charset="0"/>
              </a:rPr>
              <a:t>tình</a:t>
            </a:r>
            <a:r>
              <a:rPr lang="en-US" sz="2800" dirty="0" smtClean="0">
                <a:latin typeface="Times New Roman" pitchFamily="18" charset="0"/>
              </a:rPr>
              <a:t> </a:t>
            </a:r>
            <a:r>
              <a:rPr lang="en-US" sz="2800" dirty="0" err="1" smtClean="0">
                <a:latin typeface="Times New Roman" pitchFamily="18" charset="0"/>
              </a:rPr>
              <a:t>cảm</a:t>
            </a:r>
            <a:r>
              <a:rPr lang="en-US" sz="2800" dirty="0" smtClean="0">
                <a:latin typeface="Times New Roman" pitchFamily="18" charset="0"/>
              </a:rPr>
              <a:t>, </a:t>
            </a:r>
            <a:r>
              <a:rPr lang="en-US" sz="2800" dirty="0" err="1" smtClean="0">
                <a:latin typeface="Times New Roman" pitchFamily="18" charset="0"/>
              </a:rPr>
              <a:t>cảm</a:t>
            </a:r>
            <a:r>
              <a:rPr lang="en-US" sz="2800" dirty="0" smtClean="0">
                <a:latin typeface="Times New Roman" pitchFamily="18" charset="0"/>
              </a:rPr>
              <a:t> </a:t>
            </a:r>
            <a:r>
              <a:rPr lang="en-US" sz="2800" dirty="0" err="1" smtClean="0">
                <a:latin typeface="Times New Roman" pitchFamily="18" charset="0"/>
              </a:rPr>
              <a:t>xúc</a:t>
            </a:r>
            <a:r>
              <a:rPr lang="en-US" sz="2800" dirty="0" smtClean="0">
                <a:latin typeface="Times New Roman" pitchFamily="18" charset="0"/>
              </a:rPr>
              <a:t>, </a:t>
            </a:r>
            <a:r>
              <a:rPr lang="en-US" sz="2800" dirty="0" err="1" smtClean="0">
                <a:latin typeface="Times New Roman" pitchFamily="18" charset="0"/>
              </a:rPr>
              <a:t>sự</a:t>
            </a:r>
            <a:r>
              <a:rPr lang="en-US" sz="2800" dirty="0" smtClean="0">
                <a:latin typeface="Times New Roman" pitchFamily="18" charset="0"/>
              </a:rPr>
              <a:t> </a:t>
            </a:r>
            <a:r>
              <a:rPr lang="en-US" sz="2800" dirty="0" err="1" smtClean="0">
                <a:latin typeface="Times New Roman" pitchFamily="18" charset="0"/>
              </a:rPr>
              <a:t>đánh</a:t>
            </a:r>
            <a:r>
              <a:rPr lang="en-US" sz="2800" dirty="0" smtClean="0">
                <a:latin typeface="Times New Roman" pitchFamily="18" charset="0"/>
              </a:rPr>
              <a:t> </a:t>
            </a:r>
            <a:r>
              <a:rPr lang="en-US" sz="2800" dirty="0" err="1" smtClean="0">
                <a:latin typeface="Times New Roman" pitchFamily="18" charset="0"/>
              </a:rPr>
              <a:t>giá</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con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đối</a:t>
            </a:r>
            <a:r>
              <a:rPr lang="en-US" sz="2800" dirty="0" smtClean="0">
                <a:latin typeface="Times New Roman" pitchFamily="18" charset="0"/>
              </a:rPr>
              <a:t> </a:t>
            </a:r>
            <a:r>
              <a:rPr lang="en-US" sz="2800" dirty="0" err="1" smtClean="0">
                <a:latin typeface="Times New Roman" pitchFamily="18" charset="0"/>
              </a:rPr>
              <a:t>với</a:t>
            </a:r>
            <a:r>
              <a:rPr lang="en-US" sz="2800" dirty="0" smtClean="0">
                <a:latin typeface="Times New Roman" pitchFamily="18" charset="0"/>
              </a:rPr>
              <a:t> </a:t>
            </a:r>
            <a:r>
              <a:rPr lang="en-US" sz="2800" dirty="0" err="1" smtClean="0">
                <a:latin typeface="Times New Roman" pitchFamily="18" charset="0"/>
              </a:rPr>
              <a:t>thế</a:t>
            </a:r>
            <a:r>
              <a:rPr lang="en-US" sz="2800" dirty="0" smtClean="0">
                <a:latin typeface="Times New Roman" pitchFamily="18" charset="0"/>
              </a:rPr>
              <a:t> </a:t>
            </a:r>
            <a:r>
              <a:rPr lang="en-US" sz="2800" dirty="0" err="1" smtClean="0">
                <a:latin typeface="Times New Roman" pitchFamily="18" charset="0"/>
              </a:rPr>
              <a:t>giới</a:t>
            </a:r>
            <a:r>
              <a:rPr lang="en-US" sz="2800" dirty="0" smtClean="0">
                <a:latin typeface="Times New Roman" pitchFamily="18" charset="0"/>
              </a:rPr>
              <a:t> </a:t>
            </a:r>
            <a:r>
              <a:rPr lang="en-US" sz="2800" dirty="0" err="1" smtClean="0">
                <a:latin typeface="Times New Roman" pitchFamily="18" charset="0"/>
              </a:rPr>
              <a:t>xung</a:t>
            </a:r>
            <a:r>
              <a:rPr lang="en-US" sz="2800" dirty="0" smtClean="0">
                <a:latin typeface="Times New Roman" pitchFamily="18" charset="0"/>
              </a:rPr>
              <a:t> </a:t>
            </a:r>
            <a:r>
              <a:rPr lang="en-US" sz="2800" dirty="0" err="1" smtClean="0">
                <a:latin typeface="Times New Roman" pitchFamily="18" charset="0"/>
              </a:rPr>
              <a:t>quanh</a:t>
            </a:r>
            <a:r>
              <a:rPr lang="en-US" sz="2800" dirty="0" smtClean="0">
                <a:latin typeface="Times New Roman" pitchFamily="18" charset="0"/>
              </a:rPr>
              <a:t> </a:t>
            </a:r>
            <a:r>
              <a:rPr lang="en-US" sz="2800" dirty="0" err="1" smtClean="0">
                <a:latin typeface="Times New Roman" pitchFamily="18" charset="0"/>
              </a:rPr>
              <a:t>và</a:t>
            </a:r>
            <a:r>
              <a:rPr lang="en-US" sz="2800" dirty="0" smtClean="0">
                <a:latin typeface="Times New Roman" pitchFamily="18" charset="0"/>
              </a:rPr>
              <a:t> </a:t>
            </a:r>
            <a:r>
              <a:rPr lang="en-US" sz="2800" dirty="0" err="1" smtClean="0">
                <a:latin typeface="Times New Roman" pitchFamily="18" charset="0"/>
              </a:rPr>
              <a:t>khêu</a:t>
            </a:r>
            <a:r>
              <a:rPr lang="en-US" sz="2800" dirty="0" smtClean="0">
                <a:latin typeface="Times New Roman" pitchFamily="18" charset="0"/>
              </a:rPr>
              <a:t> </a:t>
            </a:r>
            <a:r>
              <a:rPr lang="en-US" sz="2800" dirty="0" err="1" smtClean="0">
                <a:latin typeface="Times New Roman" pitchFamily="18" charset="0"/>
              </a:rPr>
              <a:t>gợi</a:t>
            </a:r>
            <a:r>
              <a:rPr lang="en-US" sz="2800" dirty="0" smtClean="0">
                <a:latin typeface="Times New Roman" pitchFamily="18" charset="0"/>
              </a:rPr>
              <a:t> </a:t>
            </a:r>
            <a:r>
              <a:rPr lang="en-US" sz="2800" dirty="0" err="1" smtClean="0">
                <a:latin typeface="Times New Roman" pitchFamily="18" charset="0"/>
              </a:rPr>
              <a:t>lòng</a:t>
            </a:r>
            <a:r>
              <a:rPr lang="en-US" sz="2800" dirty="0" smtClean="0">
                <a:latin typeface="Times New Roman" pitchFamily="18" charset="0"/>
              </a:rPr>
              <a:t> </a:t>
            </a:r>
            <a:r>
              <a:rPr lang="en-US" sz="2800" dirty="0" err="1" smtClean="0">
                <a:latin typeface="Times New Roman" pitchFamily="18" charset="0"/>
              </a:rPr>
              <a:t>đồng</a:t>
            </a:r>
            <a:r>
              <a:rPr lang="en-US" sz="2800" dirty="0" smtClean="0">
                <a:latin typeface="Times New Roman" pitchFamily="18" charset="0"/>
              </a:rPr>
              <a:t> </a:t>
            </a:r>
            <a:r>
              <a:rPr lang="en-US" sz="2800" dirty="0" err="1" smtClean="0">
                <a:latin typeface="Times New Roman" pitchFamily="18" charset="0"/>
              </a:rPr>
              <a:t>cảm</a:t>
            </a:r>
            <a:r>
              <a:rPr lang="en-US" sz="2800" dirty="0" smtClean="0">
                <a:latin typeface="Times New Roman" pitchFamily="18" charset="0"/>
              </a:rPr>
              <a:t> </a:t>
            </a:r>
            <a:r>
              <a:rPr lang="en-US" sz="2800" dirty="0" err="1" smtClean="0">
                <a:latin typeface="Times New Roman" pitchFamily="18" charset="0"/>
              </a:rPr>
              <a:t>nơi</a:t>
            </a:r>
            <a:r>
              <a:rPr lang="en-US" sz="2800" dirty="0" smtClean="0">
                <a:latin typeface="Times New Roman" pitchFamily="18" charset="0"/>
              </a:rPr>
              <a:t>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đọc</a:t>
            </a:r>
            <a:r>
              <a:rPr lang="en-US" sz="2800" dirty="0" smtClean="0">
                <a:latin typeface="Times New Roman" pitchFamily="18" charset="0"/>
              </a:rPr>
              <a:t>.</a:t>
            </a:r>
          </a:p>
          <a:p>
            <a:pPr algn="just" fontAlgn="auto">
              <a:spcAft>
                <a:spcPts val="0"/>
              </a:spcAft>
              <a:buFontTx/>
              <a:buNone/>
              <a:defRPr/>
            </a:pPr>
            <a:endParaRPr lang="en-US" sz="2800" dirty="0" smtClean="0">
              <a:latin typeface="Times New Roman" pitchFamily="18" charset="0"/>
            </a:endParaRPr>
          </a:p>
        </p:txBody>
      </p:sp>
      <p:cxnSp>
        <p:nvCxnSpPr>
          <p:cNvPr id="8" name="Straight Connector 7"/>
          <p:cNvCxnSpPr/>
          <p:nvPr/>
        </p:nvCxnSpPr>
        <p:spPr>
          <a:xfrm rot="5400000">
            <a:off x="1600994" y="3471069"/>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6867" name="TextBox 9"/>
          <p:cNvSpPr txBox="1">
            <a:spLocks noChangeArrowheads="1"/>
          </p:cNvSpPr>
          <p:nvPr/>
        </p:nvSpPr>
        <p:spPr bwMode="auto">
          <a:xfrm>
            <a:off x="0" y="1905000"/>
            <a:ext cx="4648200" cy="523875"/>
          </a:xfrm>
          <a:prstGeom prst="rect">
            <a:avLst/>
          </a:prstGeom>
          <a:noFill/>
          <a:ln w="9525">
            <a:noFill/>
            <a:miter lim="800000"/>
            <a:headEnd/>
            <a:tailEnd/>
          </a:ln>
        </p:spPr>
        <p:txBody>
          <a:bodyPr>
            <a:spAutoFit/>
          </a:bodyPr>
          <a:lstStyle/>
          <a:p>
            <a:r>
              <a:rPr lang="en-US" sz="2800" b="1" i="1" dirty="0">
                <a:solidFill>
                  <a:srgbClr val="C00000"/>
                </a:solidFill>
                <a:latin typeface="Times New Roman" pitchFamily="18" charset="0"/>
                <a:cs typeface="Times New Roman" pitchFamily="18" charset="0"/>
              </a:rPr>
              <a:t>  </a:t>
            </a:r>
            <a:r>
              <a:rPr lang="en-US" sz="2800" b="1" i="1" u="sng" dirty="0">
                <a:solidFill>
                  <a:srgbClr val="C00000"/>
                </a:solidFill>
                <a:latin typeface="Times New Roman" pitchFamily="18" charset="0"/>
                <a:cs typeface="Times New Roman" pitchFamily="18" charset="0"/>
              </a:rPr>
              <a:t>a) </a:t>
            </a:r>
            <a:r>
              <a:rPr lang="en-US" sz="2800" b="1" i="1" u="sng" dirty="0" err="1">
                <a:solidFill>
                  <a:srgbClr val="C00000"/>
                </a:solidFill>
                <a:latin typeface="Times New Roman" pitchFamily="18" charset="0"/>
                <a:cs typeface="Times New Roman" pitchFamily="18" charset="0"/>
              </a:rPr>
              <a:t>Tìm</a:t>
            </a:r>
            <a:r>
              <a:rPr lang="en-US" sz="2800" b="1" i="1" u="sng" dirty="0">
                <a:solidFill>
                  <a:srgbClr val="C00000"/>
                </a:solidFill>
                <a:latin typeface="Times New Roman" pitchFamily="18" charset="0"/>
                <a:cs typeface="Times New Roman" pitchFamily="18" charset="0"/>
              </a:rPr>
              <a:t> </a:t>
            </a:r>
            <a:r>
              <a:rPr lang="en-US" sz="2800" b="1" i="1" u="sng" dirty="0" err="1">
                <a:solidFill>
                  <a:srgbClr val="C00000"/>
                </a:solidFill>
                <a:latin typeface="Times New Roman" pitchFamily="18" charset="0"/>
                <a:cs typeface="Times New Roman" pitchFamily="18" charset="0"/>
              </a:rPr>
              <a:t>hiểu</a:t>
            </a:r>
            <a:r>
              <a:rPr lang="en-US" sz="2800" b="1" i="1" u="sng" dirty="0">
                <a:solidFill>
                  <a:srgbClr val="C00000"/>
                </a:solidFill>
                <a:latin typeface="Times New Roman" pitchFamily="18" charset="0"/>
                <a:cs typeface="Times New Roman" pitchFamily="18" charset="0"/>
              </a:rPr>
              <a:t> </a:t>
            </a:r>
            <a:r>
              <a:rPr lang="en-US" sz="2800" b="1" i="1" u="sng" dirty="0" err="1">
                <a:solidFill>
                  <a:srgbClr val="C00000"/>
                </a:solidFill>
                <a:latin typeface="Times New Roman" pitchFamily="18" charset="0"/>
                <a:cs typeface="Times New Roman" pitchFamily="18" charset="0"/>
              </a:rPr>
              <a:t>ví</a:t>
            </a:r>
            <a:r>
              <a:rPr lang="en-US" sz="2800" b="1" i="1" u="sng" dirty="0">
                <a:solidFill>
                  <a:srgbClr val="C00000"/>
                </a:solidFill>
                <a:latin typeface="Times New Roman" pitchFamily="18" charset="0"/>
                <a:cs typeface="Times New Roman" pitchFamily="18" charset="0"/>
              </a:rPr>
              <a:t> </a:t>
            </a:r>
            <a:r>
              <a:rPr lang="en-US" sz="2800" b="1" i="1" u="sng" dirty="0" err="1">
                <a:solidFill>
                  <a:srgbClr val="C00000"/>
                </a:solidFill>
                <a:latin typeface="Times New Roman" pitchFamily="18" charset="0"/>
                <a:cs typeface="Times New Roman" pitchFamily="18" charset="0"/>
              </a:rPr>
              <a:t>dụ</a:t>
            </a:r>
            <a:r>
              <a:rPr lang="en-US" sz="2800" b="1" i="1" u="sng" dirty="0">
                <a:solidFill>
                  <a:srgbClr val="C00000"/>
                </a:solidFill>
                <a:latin typeface="Times New Roman" pitchFamily="18" charset="0"/>
                <a:cs typeface="Times New Roman" pitchFamily="18" charset="0"/>
              </a:rPr>
              <a:t> : (</a:t>
            </a:r>
            <a:r>
              <a:rPr lang="en-US" sz="2800" b="1" i="1" u="sng" dirty="0" err="1">
                <a:solidFill>
                  <a:srgbClr val="C00000"/>
                </a:solidFill>
                <a:latin typeface="Times New Roman" pitchFamily="18" charset="0"/>
                <a:cs typeface="Times New Roman" pitchFamily="18" charset="0"/>
              </a:rPr>
              <a:t>sgk</a:t>
            </a:r>
            <a:r>
              <a:rPr lang="en-US" sz="2800" b="1" i="1" u="sng" dirty="0">
                <a:solidFill>
                  <a:srgbClr val="C00000"/>
                </a:solidFill>
                <a:latin typeface="Times New Roman" pitchFamily="18" charset="0"/>
                <a:cs typeface="Times New Roman" pitchFamily="18" charset="0"/>
              </a:rPr>
              <a:t>/71)</a:t>
            </a:r>
          </a:p>
        </p:txBody>
      </p:sp>
      <p:sp>
        <p:nvSpPr>
          <p:cNvPr id="21" name="TextBox 20"/>
          <p:cNvSpPr txBox="1">
            <a:spLocks noChangeArrowheads="1"/>
          </p:cNvSpPr>
          <p:nvPr/>
        </p:nvSpPr>
        <p:spPr bwMode="auto">
          <a:xfrm>
            <a:off x="5029200" y="382588"/>
            <a:ext cx="4114800" cy="2170112"/>
          </a:xfrm>
          <a:prstGeom prst="rect">
            <a:avLst/>
          </a:prstGeom>
          <a:noFill/>
          <a:ln w="9525">
            <a:noFill/>
            <a:miter lim="800000"/>
            <a:headEnd/>
            <a:tailEnd/>
          </a:ln>
        </p:spPr>
        <p:txBody>
          <a:bodyPr>
            <a:spAutoFit/>
          </a:bodyPr>
          <a:lstStyle/>
          <a:p>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Khi</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có</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nhu</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cầu</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muốn</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biểu</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đạt</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tình</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cảm</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cảm</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xúc</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sự</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đánh</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giá</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về</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thế</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giới</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xung</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quanh</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cho</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người</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khác</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cảm</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nhận</a:t>
            </a:r>
            <a:r>
              <a:rPr lang="en-US" sz="2700" i="1" dirty="0">
                <a:solidFill>
                  <a:srgbClr val="C00000"/>
                </a:solidFill>
                <a:latin typeface="Times New Roman" pitchFamily="18" charset="0"/>
                <a:cs typeface="Times New Roman" pitchFamily="18" charset="0"/>
              </a:rPr>
              <a:t> </a:t>
            </a:r>
            <a:r>
              <a:rPr lang="en-US" sz="2700" i="1" dirty="0" err="1">
                <a:solidFill>
                  <a:srgbClr val="C00000"/>
                </a:solidFill>
                <a:latin typeface="Times New Roman" pitchFamily="18" charset="0"/>
                <a:cs typeface="Times New Roman" pitchFamily="18" charset="0"/>
              </a:rPr>
              <a:t>được</a:t>
            </a:r>
            <a:r>
              <a:rPr lang="en-US" sz="2700" i="1" dirty="0">
                <a:solidFill>
                  <a:srgbClr val="C00000"/>
                </a:solidFill>
                <a:latin typeface="Times New Roman" pitchFamily="18" charset="0"/>
                <a:cs typeface="Times New Roman" pitchFamily="18" charset="0"/>
              </a:rPr>
              <a:t>. </a:t>
            </a:r>
          </a:p>
        </p:txBody>
      </p:sp>
      <p:sp>
        <p:nvSpPr>
          <p:cNvPr id="36869" name="TextBox 14"/>
          <p:cNvSpPr txBox="1">
            <a:spLocks noChangeArrowheads="1"/>
          </p:cNvSpPr>
          <p:nvPr/>
        </p:nvSpPr>
        <p:spPr bwMode="auto">
          <a:xfrm>
            <a:off x="0" y="990600"/>
            <a:ext cx="4648200" cy="954088"/>
          </a:xfrm>
          <a:prstGeom prst="rect">
            <a:avLst/>
          </a:prstGeom>
          <a:noFill/>
          <a:ln w="9525">
            <a:noFill/>
            <a:miter lim="800000"/>
            <a:headEnd/>
            <a:tailEnd/>
          </a:ln>
        </p:spPr>
        <p:txBody>
          <a:bodyPr>
            <a:spAutoFit/>
          </a:bodyPr>
          <a:lstStyle/>
          <a:p>
            <a:r>
              <a:rPr lang="en-US" sz="2800" b="1" i="1" dirty="0">
                <a:latin typeface="Times New Roman" pitchFamily="18" charset="0"/>
                <a:cs typeface="Times New Roman" pitchFamily="18" charset="0"/>
              </a:rPr>
              <a:t>  1. </a:t>
            </a:r>
            <a:r>
              <a:rPr lang="en-US" sz="2800" b="1" i="1" dirty="0" err="1">
                <a:latin typeface="Times New Roman" pitchFamily="18" charset="0"/>
                <a:cs typeface="Times New Roman" pitchFamily="18" charset="0"/>
              </a:rPr>
              <a:t>Nhu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biểu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cảm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con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a:t>
            </a:r>
          </a:p>
        </p:txBody>
      </p:sp>
      <p:sp>
        <p:nvSpPr>
          <p:cNvPr id="2" name="Rectangle 1"/>
          <p:cNvSpPr>
            <a:spLocks noChangeArrowheads="1"/>
          </p:cNvSpPr>
          <p:nvPr/>
        </p:nvSpPr>
        <p:spPr bwMode="auto">
          <a:xfrm>
            <a:off x="5181600" y="2568575"/>
            <a:ext cx="3309938" cy="508000"/>
          </a:xfrm>
          <a:prstGeom prst="rect">
            <a:avLst/>
          </a:prstGeom>
          <a:noFill/>
          <a:ln w="9525">
            <a:noFill/>
            <a:miter lim="800000"/>
            <a:headEnd/>
            <a:tailEnd/>
          </a:ln>
        </p:spPr>
        <p:txBody>
          <a:bodyPr wrap="none">
            <a:spAutoFit/>
          </a:bodyPr>
          <a:lstStyle/>
          <a:p>
            <a:r>
              <a:rPr lang="en-US" sz="2700" b="1" dirty="0">
                <a:solidFill>
                  <a:srgbClr val="C00000"/>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Văn</a:t>
            </a:r>
            <a:r>
              <a:rPr lang="en-US" sz="2700" b="1" i="1" dirty="0">
                <a:solidFill>
                  <a:srgbClr val="C00000"/>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bản</a:t>
            </a:r>
            <a:r>
              <a:rPr lang="en-US" sz="2700" b="1" i="1" dirty="0">
                <a:solidFill>
                  <a:srgbClr val="C00000"/>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biểu</a:t>
            </a:r>
            <a:r>
              <a:rPr lang="en-US" sz="2700" b="1" i="1" dirty="0">
                <a:solidFill>
                  <a:srgbClr val="C00000"/>
                </a:solidFill>
                <a:latin typeface="Times New Roman" pitchFamily="18" charset="0"/>
                <a:cs typeface="Times New Roman" pitchFamily="18" charset="0"/>
              </a:rPr>
              <a:t> </a:t>
            </a:r>
            <a:r>
              <a:rPr lang="en-US" sz="2700" b="1" i="1" dirty="0" err="1">
                <a:solidFill>
                  <a:srgbClr val="C00000"/>
                </a:solidFill>
                <a:latin typeface="Times New Roman" pitchFamily="18" charset="0"/>
                <a:cs typeface="Times New Roman" pitchFamily="18" charset="0"/>
              </a:rPr>
              <a:t>cảm</a:t>
            </a:r>
            <a:r>
              <a:rPr lang="en-US" sz="2700" b="1" i="1" dirty="0">
                <a:solidFill>
                  <a:srgbClr val="C00000"/>
                </a:solidFill>
                <a:latin typeface="Times New Roman" pitchFamily="18" charset="0"/>
                <a:cs typeface="Times New Roman" pitchFamily="18" charset="0"/>
              </a:rPr>
              <a: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4"/>
          <p:cNvPicPr>
            <a:picLocks noGrp="1" noChangeAspect="1"/>
          </p:cNvPicPr>
          <p:nvPr>
            <p:ph sz="half" idx="4294967295"/>
          </p:nvPr>
        </p:nvPicPr>
        <p:blipFill>
          <a:blip r:embed="rId2"/>
          <a:srcRect/>
          <a:stretch>
            <a:fillRect/>
          </a:stretch>
        </p:blipFill>
        <p:spPr>
          <a:xfrm>
            <a:off x="5000625" y="0"/>
            <a:ext cx="4143375" cy="3200400"/>
          </a:xfrm>
        </p:spPr>
      </p:pic>
      <p:pic>
        <p:nvPicPr>
          <p:cNvPr id="37890" name="Picture 4" descr="C:\Users\Admin\Documents\Q8ebGpH6large.jpg"/>
          <p:cNvPicPr>
            <a:picLocks noChangeAspect="1" noChangeArrowheads="1"/>
          </p:cNvPicPr>
          <p:nvPr/>
        </p:nvPicPr>
        <p:blipFill>
          <a:blip r:embed="rId3"/>
          <a:srcRect/>
          <a:stretch>
            <a:fillRect/>
          </a:stretch>
        </p:blipFill>
        <p:spPr bwMode="auto">
          <a:xfrm>
            <a:off x="4572000" y="3352800"/>
            <a:ext cx="4572000" cy="3225800"/>
          </a:xfrm>
          <a:prstGeom prst="rect">
            <a:avLst/>
          </a:prstGeom>
          <a:noFill/>
          <a:ln w="9525">
            <a:noFill/>
            <a:miter lim="800000"/>
            <a:headEnd/>
            <a:tailEnd/>
          </a:ln>
        </p:spPr>
      </p:pic>
      <p:pic>
        <p:nvPicPr>
          <p:cNvPr id="37891" name="Picture 7" descr="C:\Users\Admin\Documents\nguyen-tuan-va-tuy-but-song-da.jpg"/>
          <p:cNvPicPr>
            <a:picLocks noChangeAspect="1" noChangeArrowheads="1"/>
          </p:cNvPicPr>
          <p:nvPr/>
        </p:nvPicPr>
        <p:blipFill>
          <a:blip r:embed="rId4"/>
          <a:srcRect/>
          <a:stretch>
            <a:fillRect/>
          </a:stretch>
        </p:blipFill>
        <p:spPr bwMode="auto">
          <a:xfrm>
            <a:off x="25400" y="3352800"/>
            <a:ext cx="4318000" cy="3505200"/>
          </a:xfrm>
          <a:prstGeom prst="rect">
            <a:avLst/>
          </a:prstGeom>
          <a:noFill/>
          <a:ln w="9525">
            <a:noFill/>
            <a:miter lim="800000"/>
            <a:headEnd/>
            <a:tailEnd/>
          </a:ln>
        </p:spPr>
      </p:pic>
      <p:pic>
        <p:nvPicPr>
          <p:cNvPr id="37892" name="Picture 2"/>
          <p:cNvPicPr>
            <a:picLocks noChangeAspect="1" noChangeArrowheads="1"/>
          </p:cNvPicPr>
          <p:nvPr/>
        </p:nvPicPr>
        <p:blipFill>
          <a:blip r:embed="rId5"/>
          <a:srcRect/>
          <a:stretch>
            <a:fillRect/>
          </a:stretch>
        </p:blipFill>
        <p:spPr bwMode="auto">
          <a:xfrm>
            <a:off x="25400" y="0"/>
            <a:ext cx="4318000" cy="3200400"/>
          </a:xfrm>
          <a:prstGeom prst="rect">
            <a:avLst/>
          </a:prstGeom>
          <a:noFill/>
          <a:ln w="9525">
            <a:noFill/>
            <a:miter lim="800000"/>
            <a:headEnd/>
            <a:tailEnd/>
          </a:ln>
        </p:spPr>
      </p:pic>
      <p:cxnSp>
        <p:nvCxnSpPr>
          <p:cNvPr id="3" name="Straight Connector 2"/>
          <p:cNvCxnSpPr/>
          <p:nvPr/>
        </p:nvCxnSpPr>
        <p:spPr>
          <a:xfrm>
            <a:off x="4572000" y="0"/>
            <a:ext cx="0" cy="678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3276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981994" y="3580606"/>
            <a:ext cx="685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8915" name="TextBox 9"/>
          <p:cNvSpPr txBox="1">
            <a:spLocks noChangeArrowheads="1"/>
          </p:cNvSpPr>
          <p:nvPr/>
        </p:nvSpPr>
        <p:spPr bwMode="auto">
          <a:xfrm>
            <a:off x="228600" y="1457325"/>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solidFill>
                  <a:srgbClr val="000000"/>
                </a:solidFill>
                <a:latin typeface="Times New Roman" pitchFamily="18" charset="0"/>
                <a:cs typeface="Times New Roman" pitchFamily="18" charset="0"/>
              </a:rPr>
              <a:t>a) Tìm hiểu ví dụ : (sgk/71)</a:t>
            </a:r>
          </a:p>
        </p:txBody>
      </p:sp>
      <p:sp>
        <p:nvSpPr>
          <p:cNvPr id="38916" name="TextBox 14"/>
          <p:cNvSpPr txBox="1">
            <a:spLocks noChangeArrowheads="1"/>
          </p:cNvSpPr>
          <p:nvPr/>
        </p:nvSpPr>
        <p:spPr bwMode="auto">
          <a:xfrm>
            <a:off x="0" y="952500"/>
            <a:ext cx="5410200" cy="476250"/>
          </a:xfrm>
          <a:prstGeom prst="rect">
            <a:avLst/>
          </a:prstGeom>
          <a:noFill/>
          <a:ln w="9525">
            <a:noFill/>
            <a:miter lim="800000"/>
            <a:headEnd/>
            <a:tailEnd/>
          </a:ln>
        </p:spPr>
        <p:txBody>
          <a:bodyPr>
            <a:spAutoFit/>
          </a:bodyPr>
          <a:lstStyle/>
          <a:p>
            <a:r>
              <a:rPr lang="en-US" sz="2500" b="1" i="1">
                <a:solidFill>
                  <a:srgbClr val="0000FF"/>
                </a:solidFill>
                <a:latin typeface="Times New Roman" pitchFamily="18" charset="0"/>
                <a:cs typeface="Times New Roman" pitchFamily="18" charset="0"/>
              </a:rPr>
              <a:t>     1. Nhu cầu biểu cảm của con người:</a:t>
            </a:r>
          </a:p>
        </p:txBody>
      </p:sp>
      <p:sp>
        <p:nvSpPr>
          <p:cNvPr id="9" name="Rectangle 3"/>
          <p:cNvSpPr>
            <a:spLocks noGrp="1" noChangeArrowheads="1"/>
          </p:cNvSpPr>
          <p:nvPr>
            <p:ph type="body" idx="1"/>
          </p:nvPr>
        </p:nvSpPr>
        <p:spPr>
          <a:xfrm>
            <a:off x="22225" y="1981200"/>
            <a:ext cx="5410200" cy="1739900"/>
          </a:xfrm>
        </p:spPr>
        <p:txBody>
          <a:bodyPr rtlCol="0">
            <a:noAutofit/>
          </a:bodyPr>
          <a:lstStyle/>
          <a:p>
            <a:pPr marL="0" indent="0" fontAlgn="auto">
              <a:spcBef>
                <a:spcPts val="0"/>
              </a:spcBef>
              <a:spcAft>
                <a:spcPts val="0"/>
              </a:spcAft>
              <a:buFontTx/>
              <a:buNone/>
              <a:defRPr/>
            </a:pPr>
            <a:r>
              <a:rPr lang="en-US" sz="2800" b="1" dirty="0" smtClean="0">
                <a:solidFill>
                  <a:schemeClr val="tx1"/>
                </a:solidFill>
                <a:latin typeface="Times New Roman" pitchFamily="18" charset="0"/>
                <a:sym typeface="Wingdings" pitchFamily="2" charset="2"/>
              </a:rPr>
              <a:t></a:t>
            </a:r>
            <a:r>
              <a:rPr lang="en-US" sz="2800" dirty="0" smtClean="0">
                <a:solidFill>
                  <a:schemeClr val="tx1"/>
                </a:solidFill>
                <a:latin typeface="Times New Roman" pitchFamily="18" charset="0"/>
                <a:sym typeface="Wingdings" pitchFamily="2" charset="2"/>
              </a:rPr>
              <a:t> - </a:t>
            </a:r>
            <a:r>
              <a:rPr lang="en-US" sz="2400" b="1" i="1" dirty="0" err="1" smtClean="0">
                <a:solidFill>
                  <a:schemeClr val="tx1"/>
                </a:solidFill>
                <a:latin typeface="Times New Roman" pitchFamily="18" charset="0"/>
                <a:sym typeface="Wingdings" pitchFamily="2" charset="2"/>
              </a:rPr>
              <a:t>Văn</a:t>
            </a:r>
            <a:r>
              <a:rPr lang="en-US" sz="2400" b="1" i="1" dirty="0" smtClean="0">
                <a:solidFill>
                  <a:schemeClr val="tx1"/>
                </a:solidFill>
                <a:latin typeface="Times New Roman" pitchFamily="18" charset="0"/>
                <a:sym typeface="Wingdings" pitchFamily="2" charset="2"/>
              </a:rPr>
              <a:t> </a:t>
            </a:r>
            <a:r>
              <a:rPr lang="en-US" sz="2400" b="1" i="1" dirty="0" err="1" smtClean="0">
                <a:solidFill>
                  <a:schemeClr val="tx1"/>
                </a:solidFill>
                <a:latin typeface="Times New Roman" pitchFamily="18" charset="0"/>
                <a:sym typeface="Wingdings" pitchFamily="2" charset="2"/>
              </a:rPr>
              <a:t>biểu</a:t>
            </a:r>
            <a:r>
              <a:rPr lang="en-US" sz="2400" b="1" i="1" dirty="0" smtClean="0">
                <a:solidFill>
                  <a:schemeClr val="tx1"/>
                </a:solidFill>
                <a:latin typeface="Times New Roman" pitchFamily="18" charset="0"/>
                <a:sym typeface="Wingdings" pitchFamily="2" charset="2"/>
              </a:rPr>
              <a:t> </a:t>
            </a:r>
            <a:r>
              <a:rPr lang="en-US" sz="2400" b="1" i="1" dirty="0" err="1" smtClean="0">
                <a:solidFill>
                  <a:schemeClr val="tx1"/>
                </a:solidFill>
                <a:latin typeface="Times New Roman" pitchFamily="18" charset="0"/>
                <a:sym typeface="Wingdings" pitchFamily="2" charset="2"/>
              </a:rPr>
              <a:t>cảm</a:t>
            </a:r>
            <a:r>
              <a:rPr lang="en-US" sz="2400" b="1" i="1" dirty="0" smtClean="0">
                <a:solidFill>
                  <a:schemeClr val="tx1"/>
                </a:solidFill>
                <a:latin typeface="Times New Roman" pitchFamily="18" charset="0"/>
                <a:sym typeface="Wingdings" pitchFamily="2" charset="2"/>
              </a:rPr>
              <a:t> </a:t>
            </a:r>
            <a:r>
              <a:rPr lang="en-US" sz="2400" dirty="0" err="1" smtClean="0">
                <a:solidFill>
                  <a:schemeClr val="tx1"/>
                </a:solidFill>
                <a:latin typeface="Times New Roman" pitchFamily="18" charset="0"/>
                <a:sym typeface="Wingdings" pitchFamily="2" charset="2"/>
              </a:rPr>
              <a:t>l</a:t>
            </a:r>
            <a:r>
              <a:rPr lang="en-US" sz="2400" dirty="0" err="1" smtClean="0">
                <a:solidFill>
                  <a:schemeClr val="tx1"/>
                </a:solidFill>
                <a:latin typeface="Times New Roman" pitchFamily="18" charset="0"/>
              </a:rPr>
              <a:t>à</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văn</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bản</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viết</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ra</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nhằm</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biểu</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đạt</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tình</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cảm</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cảm</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xúc</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sự</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đánh</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giá</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của</a:t>
            </a:r>
            <a:r>
              <a:rPr lang="en-US" sz="2400" dirty="0" smtClean="0">
                <a:solidFill>
                  <a:schemeClr val="tx1"/>
                </a:solidFill>
                <a:latin typeface="Times New Roman" pitchFamily="18" charset="0"/>
              </a:rPr>
              <a:t> con </a:t>
            </a:r>
            <a:r>
              <a:rPr lang="en-US" sz="2400" dirty="0" err="1" smtClean="0">
                <a:solidFill>
                  <a:schemeClr val="tx1"/>
                </a:solidFill>
                <a:latin typeface="Times New Roman" pitchFamily="18" charset="0"/>
              </a:rPr>
              <a:t>người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đối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với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thế</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giới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xung</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quanh</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và</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khêu</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gợi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lòng</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đồng</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cảm</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nơi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người</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đọc</a:t>
            </a:r>
            <a:r>
              <a:rPr lang="en-US" sz="2400" dirty="0" smtClean="0">
                <a:solidFill>
                  <a:schemeClr val="tx1"/>
                </a:solidFill>
                <a:latin typeface="Times New Roman" pitchFamily="18" charset="0"/>
              </a:rPr>
              <a:t>.</a:t>
            </a:r>
          </a:p>
          <a:p>
            <a:pPr algn="just" fontAlgn="auto">
              <a:spcAft>
                <a:spcPts val="0"/>
              </a:spcAft>
              <a:buFontTx/>
              <a:buNone/>
              <a:defRPr/>
            </a:pPr>
            <a:endParaRPr lang="en-US" sz="2800" dirty="0" smtClean="0">
              <a:solidFill>
                <a:schemeClr val="tx1"/>
              </a:solidFill>
              <a:latin typeface="Times New Roman" pitchFamily="18" charset="0"/>
            </a:endParaRPr>
          </a:p>
        </p:txBody>
      </p:sp>
      <p:sp>
        <p:nvSpPr>
          <p:cNvPr id="11" name="TextBox 10"/>
          <p:cNvSpPr txBox="1">
            <a:spLocks noChangeArrowheads="1"/>
          </p:cNvSpPr>
          <p:nvPr/>
        </p:nvSpPr>
        <p:spPr bwMode="auto">
          <a:xfrm>
            <a:off x="0" y="3905250"/>
            <a:ext cx="5411788" cy="1200150"/>
          </a:xfrm>
          <a:prstGeom prst="rect">
            <a:avLst/>
          </a:prstGeom>
          <a:noFill/>
          <a:ln w="9525">
            <a:noFill/>
            <a:miter lim="800000"/>
            <a:headEnd/>
            <a:tailEnd/>
          </a:ln>
        </p:spPr>
        <p:txBody>
          <a:bodyPr>
            <a:spAutoFit/>
          </a:bodyPr>
          <a:lstStyle/>
          <a:p>
            <a:r>
              <a:rPr lang="en-US" sz="2400" b="1">
                <a:latin typeface="Times New Roman" pitchFamily="18" charset="0"/>
                <a:sym typeface="Wingdings" pitchFamily="2" charset="2"/>
              </a:rPr>
              <a:t></a:t>
            </a:r>
            <a:r>
              <a:rPr lang="en-US" sz="2400">
                <a:latin typeface="Times New Roman" pitchFamily="18" charset="0"/>
                <a:sym typeface="Wingdings" pitchFamily="2" charset="2"/>
              </a:rPr>
              <a:t> </a:t>
            </a:r>
            <a:r>
              <a:rPr lang="en-US" sz="2400">
                <a:latin typeface="Times New Roman" pitchFamily="18" charset="0"/>
                <a:cs typeface="Times New Roman" pitchFamily="18" charset="0"/>
              </a:rPr>
              <a:t>- </a:t>
            </a:r>
            <a:r>
              <a:rPr lang="en-US" sz="2400" b="1" i="1">
                <a:latin typeface="Times New Roman" pitchFamily="18" charset="0"/>
                <a:cs typeface="Times New Roman" pitchFamily="18" charset="0"/>
              </a:rPr>
              <a:t>Văn biểu cảm </a:t>
            </a:r>
            <a:r>
              <a:rPr lang="en-US" sz="2400">
                <a:latin typeface="Times New Roman" pitchFamily="18" charset="0"/>
                <a:cs typeface="Times New Roman" pitchFamily="18" charset="0"/>
              </a:rPr>
              <a:t>gồm các thể loại văn học như thơ trữ tình, ca dao trữ tình, tùy bút, những bức thư, …</a:t>
            </a:r>
          </a:p>
        </p:txBody>
      </p:sp>
      <p:sp>
        <p:nvSpPr>
          <p:cNvPr id="12" name="TextBox 11"/>
          <p:cNvSpPr txBox="1">
            <a:spLocks noChangeArrowheads="1"/>
          </p:cNvSpPr>
          <p:nvPr/>
        </p:nvSpPr>
        <p:spPr bwMode="auto">
          <a:xfrm>
            <a:off x="381000" y="5270500"/>
            <a:ext cx="4648200" cy="508000"/>
          </a:xfrm>
          <a:prstGeom prst="rect">
            <a:avLst/>
          </a:prstGeom>
          <a:noFill/>
          <a:ln w="9525">
            <a:noFill/>
            <a:miter lim="800000"/>
            <a:headEnd/>
            <a:tailEnd/>
          </a:ln>
        </p:spPr>
        <p:txBody>
          <a:bodyPr>
            <a:spAutoFit/>
          </a:bodyPr>
          <a:lstStyle/>
          <a:p>
            <a:r>
              <a:rPr lang="en-US" sz="2700" b="1" i="1" u="sng" dirty="0">
                <a:latin typeface="Times New Roman" pitchFamily="18" charset="0"/>
                <a:cs typeface="Times New Roman" pitchFamily="18" charset="0"/>
              </a:rPr>
              <a:t>b) </a:t>
            </a:r>
            <a:r>
              <a:rPr lang="en-US" sz="2700" b="1" i="1" u="sng" dirty="0" err="1">
                <a:latin typeface="Times New Roman" pitchFamily="18" charset="0"/>
                <a:cs typeface="Times New Roman" pitchFamily="18" charset="0"/>
              </a:rPr>
              <a:t>Ghi</a:t>
            </a:r>
            <a:r>
              <a:rPr lang="en-US" sz="2700" b="1" i="1" u="sng" dirty="0">
                <a:latin typeface="Times New Roman" pitchFamily="18" charset="0"/>
                <a:cs typeface="Times New Roman" pitchFamily="18" charset="0"/>
              </a:rPr>
              <a:t> </a:t>
            </a:r>
            <a:r>
              <a:rPr lang="en-US" sz="2700" b="1" i="1" u="sng" dirty="0" err="1">
                <a:latin typeface="Times New Roman" pitchFamily="18" charset="0"/>
                <a:cs typeface="Times New Roman" pitchFamily="18" charset="0"/>
              </a:rPr>
              <a:t>nhớ</a:t>
            </a:r>
            <a:r>
              <a:rPr lang="en-US" sz="2700" b="1" i="1" u="sng" dirty="0">
                <a:latin typeface="Times New Roman" pitchFamily="18" charset="0"/>
                <a:cs typeface="Times New Roman" pitchFamily="18" charset="0"/>
              </a:rPr>
              <a:t> </a:t>
            </a:r>
            <a:r>
              <a:rPr lang="en-US" sz="2700" b="1" i="1" u="sng" dirty="0" smtClean="0">
                <a:latin typeface="Times New Roman" pitchFamily="18" charset="0"/>
                <a:cs typeface="Times New Roman" pitchFamily="18" charset="0"/>
              </a:rPr>
              <a:t>1</a:t>
            </a:r>
            <a:r>
              <a:rPr lang="en-US" sz="2700" b="1" i="1" u="sng" dirty="0">
                <a:latin typeface="Times New Roman" pitchFamily="18" charset="0"/>
                <a:cs typeface="Times New Roman" pitchFamily="18" charset="0"/>
              </a:rPr>
              <a:t>, 2: (</a:t>
            </a:r>
            <a:r>
              <a:rPr lang="en-US" sz="2700" b="1" i="1" u="sng" dirty="0" err="1" smtClean="0">
                <a:latin typeface="Times New Roman" pitchFamily="18" charset="0"/>
                <a:cs typeface="Times New Roman" pitchFamily="18" charset="0"/>
              </a:rPr>
              <a:t>sgk</a:t>
            </a:r>
            <a:r>
              <a:rPr lang="en-US" sz="2700" b="1" i="1" u="sng" dirty="0" smtClean="0">
                <a:latin typeface="Times New Roman" pitchFamily="18" charset="0"/>
                <a:cs typeface="Times New Roman" pitchFamily="18" charset="0"/>
              </a:rPr>
              <a:t>/73)</a:t>
            </a:r>
            <a:endParaRPr lang="en-US" sz="27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178928895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5"/>
          <p:cNvSpPr>
            <a:spLocks noGrp="1"/>
          </p:cNvSpPr>
          <p:nvPr>
            <p:ph type="title"/>
          </p:nvPr>
        </p:nvSpPr>
        <p:spPr>
          <a:xfrm>
            <a:off x="0" y="0"/>
            <a:ext cx="4724400" cy="954088"/>
          </a:xfrm>
        </p:spPr>
        <p:txBody>
          <a:bodyPr>
            <a:spAutoFit/>
          </a:bodyPr>
          <a:lstStyle/>
          <a:p>
            <a:pPr algn="l"/>
            <a:r>
              <a:rPr lang="fr-FR" sz="2800" b="1" smtClean="0">
                <a:solidFill>
                  <a:srgbClr val="0000FF"/>
                </a:solidFill>
                <a:latin typeface="Times New Roman" pitchFamily="18" charset="0"/>
                <a:cs typeface="Times New Roman" pitchFamily="18" charset="0"/>
              </a:rPr>
              <a:t>I- </a:t>
            </a:r>
            <a:r>
              <a:rPr lang="fr-FR" sz="2800" b="1" u="sng" smtClean="0">
                <a:solidFill>
                  <a:srgbClr val="0000FF"/>
                </a:solidFill>
                <a:latin typeface="Times New Roman" pitchFamily="18" charset="0"/>
                <a:cs typeface="Times New Roman" pitchFamily="18" charset="0"/>
              </a:rPr>
              <a:t>Nhu cầu biểu cảm và văn biểu cảm</a:t>
            </a:r>
            <a:endParaRPr lang="en-US" sz="2800" smtClean="0">
              <a:solidFill>
                <a:srgbClr val="0000FF"/>
              </a:solidFill>
              <a:latin typeface="Times New Roman" pitchFamily="18" charset="0"/>
              <a:cs typeface="Times New Roman" pitchFamily="18" charset="0"/>
            </a:endParaRPr>
          </a:p>
        </p:txBody>
      </p:sp>
      <p:cxnSp>
        <p:nvCxnSpPr>
          <p:cNvPr id="8" name="Straight Connector 7"/>
          <p:cNvCxnSpPr/>
          <p:nvPr/>
        </p:nvCxnSpPr>
        <p:spPr>
          <a:xfrm rot="5400000">
            <a:off x="1295401" y="3429000"/>
            <a:ext cx="6858000" cy="3175"/>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a:spLocks noChangeArrowheads="1"/>
          </p:cNvSpPr>
          <p:nvPr/>
        </p:nvSpPr>
        <p:spPr bwMode="auto">
          <a:xfrm>
            <a:off x="0" y="2667000"/>
            <a:ext cx="4648200" cy="523875"/>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a:t>
            </a:r>
            <a:r>
              <a:rPr lang="en-US" sz="2800" b="1" i="1" u="sng">
                <a:latin typeface="Times New Roman" pitchFamily="18" charset="0"/>
                <a:cs typeface="Times New Roman" pitchFamily="18" charset="0"/>
              </a:rPr>
              <a:t>a) Tìm hiểu ví dụ : (sgk/72)</a:t>
            </a:r>
          </a:p>
        </p:txBody>
      </p:sp>
      <p:sp>
        <p:nvSpPr>
          <p:cNvPr id="40964" name="TextBox 14"/>
          <p:cNvSpPr txBox="1">
            <a:spLocks noChangeArrowheads="1"/>
          </p:cNvSpPr>
          <p:nvPr/>
        </p:nvSpPr>
        <p:spPr bwMode="auto">
          <a:xfrm>
            <a:off x="0" y="914400"/>
            <a:ext cx="4648200" cy="954088"/>
          </a:xfrm>
          <a:prstGeom prst="rect">
            <a:avLst/>
          </a:prstGeom>
          <a:noFill/>
          <a:ln w="9525">
            <a:noFill/>
            <a:miter lim="800000"/>
            <a:headEnd/>
            <a:tailEnd/>
          </a:ln>
        </p:spPr>
        <p:txBody>
          <a:bodyPr>
            <a:spAutoFit/>
          </a:bodyPr>
          <a:lstStyle/>
          <a:p>
            <a:r>
              <a:rPr lang="en-US" sz="2800" b="1" i="1">
                <a:solidFill>
                  <a:srgbClr val="0000FF"/>
                </a:solidFill>
                <a:latin typeface="Times New Roman" pitchFamily="18" charset="0"/>
                <a:cs typeface="Times New Roman" pitchFamily="18" charset="0"/>
              </a:rPr>
              <a:t>  1. Nhu cầu biểu cảm của con người:</a:t>
            </a:r>
          </a:p>
        </p:txBody>
      </p:sp>
      <p:sp>
        <p:nvSpPr>
          <p:cNvPr id="7" name="TextBox 6"/>
          <p:cNvSpPr txBox="1">
            <a:spLocks noChangeArrowheads="1"/>
          </p:cNvSpPr>
          <p:nvPr/>
        </p:nvSpPr>
        <p:spPr bwMode="auto">
          <a:xfrm>
            <a:off x="0" y="1752600"/>
            <a:ext cx="4648200" cy="954088"/>
          </a:xfrm>
          <a:prstGeom prst="rect">
            <a:avLst/>
          </a:prstGeom>
          <a:noFill/>
          <a:ln w="9525">
            <a:noFill/>
            <a:miter lim="800000"/>
            <a:headEnd/>
            <a:tailEnd/>
          </a:ln>
        </p:spPr>
        <p:txBody>
          <a:bodyPr>
            <a:spAutoFit/>
          </a:bodyPr>
          <a:lstStyle/>
          <a:p>
            <a:r>
              <a:rPr lang="en-US" sz="2800" b="1" i="1" dirty="0">
                <a:solidFill>
                  <a:srgbClr val="0000FF"/>
                </a:solidFill>
                <a:latin typeface="Times New Roman" pitchFamily="18" charset="0"/>
                <a:cs typeface="Times New Roman" pitchFamily="18" charset="0"/>
              </a:rPr>
              <a:t>  2. </a:t>
            </a:r>
            <a:r>
              <a:rPr lang="en-US" sz="2800" b="1" i="1" dirty="0" err="1">
                <a:solidFill>
                  <a:srgbClr val="0000FF"/>
                </a:solidFill>
                <a:latin typeface="Times New Roman" pitchFamily="18" charset="0"/>
                <a:cs typeface="Times New Roman" pitchFamily="18" charset="0"/>
              </a:rPr>
              <a:t>Đặc</a:t>
            </a:r>
            <a:r>
              <a:rPr lang="en-US" sz="2800" b="1" i="1" dirty="0">
                <a:solidFill>
                  <a:srgbClr val="0000FF"/>
                </a:solidFill>
                <a:latin typeface="Times New Roman" pitchFamily="18" charset="0"/>
                <a:cs typeface="Times New Roman" pitchFamily="18" charset="0"/>
              </a:rPr>
              <a:t> điểm </a:t>
            </a:r>
            <a:r>
              <a:rPr lang="en-US" sz="2800" b="1" i="1" dirty="0" err="1">
                <a:solidFill>
                  <a:srgbClr val="0000FF"/>
                </a:solidFill>
                <a:latin typeface="Times New Roman" pitchFamily="18" charset="0"/>
                <a:cs typeface="Times New Roman" pitchFamily="18" charset="0"/>
              </a:rPr>
              <a:t>chung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văn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biểu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cảm</a:t>
            </a:r>
            <a:r>
              <a:rPr lang="en-US" sz="2800" b="1" i="1" dirty="0">
                <a:solidFill>
                  <a:srgbClr val="0000FF"/>
                </a:solidFill>
                <a:latin typeface="Times New Roman" pitchFamily="18" charset="0"/>
                <a:cs typeface="Times New Roman" pitchFamily="18" charset="0"/>
              </a:rPr>
              <a:t>:</a:t>
            </a:r>
          </a:p>
        </p:txBody>
      </p:sp>
      <p:sp>
        <p:nvSpPr>
          <p:cNvPr id="23" name="TextBox 22"/>
          <p:cNvSpPr txBox="1">
            <a:spLocks noChangeArrowheads="1"/>
          </p:cNvSpPr>
          <p:nvPr/>
        </p:nvSpPr>
        <p:spPr bwMode="auto">
          <a:xfrm>
            <a:off x="0" y="3276600"/>
            <a:ext cx="4648200" cy="523875"/>
          </a:xfrm>
          <a:prstGeom prst="rect">
            <a:avLst/>
          </a:prstGeom>
          <a:noFill/>
          <a:ln w="9525">
            <a:noFill/>
            <a:miter lim="800000"/>
            <a:headEnd/>
            <a:tailEnd/>
          </a:ln>
        </p:spPr>
        <p:txBody>
          <a:bodyPr>
            <a:spAutoFit/>
          </a:bodyPr>
          <a:lstStyle/>
          <a:p>
            <a:r>
              <a:rPr lang="en-US" sz="2800">
                <a:solidFill>
                  <a:srgbClr val="0000FF"/>
                </a:solidFill>
                <a:latin typeface="Times New Roman" pitchFamily="18" charset="0"/>
                <a:cs typeface="Times New Roman" pitchFamily="18" charset="0"/>
              </a:rPr>
              <a:t>  </a:t>
            </a:r>
            <a:r>
              <a:rPr lang="en-US" sz="2800">
                <a:latin typeface="Times New Roman" pitchFamily="18" charset="0"/>
                <a:cs typeface="Times New Roman" pitchFamily="18" charset="0"/>
              </a:rPr>
              <a:t>Xét hai đoạn văn sau:</a:t>
            </a:r>
          </a:p>
        </p:txBody>
      </p:sp>
    </p:spTree>
    <p:extLst>
      <p:ext uri="{BB962C8B-B14F-4D97-AF65-F5344CB8AC3E}">
        <p14:creationId xmlns:p14="http://schemas.microsoft.com/office/powerpoint/2010/main" val="309514071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1583</Words>
  <Application>Microsoft Office PowerPoint</Application>
  <PresentationFormat>On-screen Show (4:3)</PresentationFormat>
  <Paragraphs>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PowerPoint Presentation</vt:lpstr>
      <vt:lpstr>PowerPoint Presentation</vt:lpstr>
      <vt:lpstr>PowerPoint Presentation</vt:lpstr>
      <vt:lpstr>I- Nhu cầu biểu cảm và văn biểu cảm</vt:lpstr>
      <vt:lpstr> </vt:lpstr>
      <vt:lpstr>I- Nhu cầu biểu cảm và văn biểu cảm</vt:lpstr>
      <vt:lpstr>PowerPoint Presentation</vt:lpstr>
      <vt:lpstr>I- Nhu cầu biểu cảm và văn biểu cảm</vt:lpstr>
      <vt:lpstr>I- Nhu cầu biểu cảm và văn biểu cảm</vt:lpstr>
      <vt:lpstr>PowerPoint Presentation</vt:lpstr>
      <vt:lpstr>I- Nhu cầu biểu cảm và văn biểu cảm</vt:lpstr>
      <vt:lpstr>PowerPoint Presentation</vt:lpstr>
      <vt:lpstr>I- Nhu cầu biểu cảm và văn biểu cảm</vt:lpstr>
      <vt:lpstr>PowerPoint Presentation</vt:lpstr>
      <vt:lpstr>PowerPoint Presentation</vt:lpstr>
      <vt:lpstr>PowerPoint Presentation</vt:lpstr>
      <vt:lpstr>PowerPoint Presentation</vt:lpstr>
      <vt:lpstr>PowerPoint Presentation</vt:lpstr>
      <vt:lpstr>PowerPoint Presentation</vt:lpstr>
      <vt:lpstr>Thực hành: Dựa vào tranh, em hãy viết 1 đoạn văn biểu cảm từ 5-8 câu.</vt:lpstr>
      <vt:lpstr>Hướng dẫn học tập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hoang</cp:lastModifiedBy>
  <cp:revision>107</cp:revision>
  <dcterms:created xsi:type="dcterms:W3CDTF">2018-09-24T12:50:04Z</dcterms:created>
  <dcterms:modified xsi:type="dcterms:W3CDTF">2021-10-13T16:18:26Z</dcterms:modified>
</cp:coreProperties>
</file>